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19"/>
  </p:notesMasterIdLst>
  <p:sldIdLst>
    <p:sldId id="256" r:id="rId2"/>
    <p:sldId id="415" r:id="rId3"/>
    <p:sldId id="299" r:id="rId4"/>
    <p:sldId id="422" r:id="rId5"/>
    <p:sldId id="423" r:id="rId6"/>
    <p:sldId id="420" r:id="rId7"/>
    <p:sldId id="432" r:id="rId8"/>
    <p:sldId id="427" r:id="rId9"/>
    <p:sldId id="425" r:id="rId10"/>
    <p:sldId id="424" r:id="rId11"/>
    <p:sldId id="433" r:id="rId12"/>
    <p:sldId id="429" r:id="rId13"/>
    <p:sldId id="430" r:id="rId14"/>
    <p:sldId id="431" r:id="rId15"/>
    <p:sldId id="426" r:id="rId16"/>
    <p:sldId id="434" r:id="rId17"/>
    <p:sldId id="339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BADC837-A42E-4AE2-B9F5-D5ADDA413C01}">
          <p14:sldIdLst>
            <p14:sldId id="256"/>
            <p14:sldId id="415"/>
            <p14:sldId id="299"/>
            <p14:sldId id="422"/>
            <p14:sldId id="423"/>
            <p14:sldId id="420"/>
            <p14:sldId id="432"/>
            <p14:sldId id="427"/>
            <p14:sldId id="425"/>
            <p14:sldId id="424"/>
            <p14:sldId id="433"/>
            <p14:sldId id="429"/>
            <p14:sldId id="430"/>
            <p14:sldId id="431"/>
            <p14:sldId id="426"/>
            <p14:sldId id="434"/>
          </p14:sldIdLst>
        </p14:section>
        <p14:section name="제목 없는 구역" id="{9605AC62-B239-4B67-89B1-EB95FB6A7BE5}">
          <p14:sldIdLst>
            <p14:sldId id="33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m Seongjung" initials="kS" lastIdx="4" clrIdx="0">
    <p:extLst>
      <p:ext uri="{19B8F6BF-5375-455C-9EA6-DF929625EA0E}">
        <p15:presenceInfo xmlns:p15="http://schemas.microsoft.com/office/powerpoint/2012/main" userId="9372d0bf603967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4050"/>
    <a:srgbClr val="52637A"/>
    <a:srgbClr val="4A8FE7"/>
    <a:srgbClr val="3D5976"/>
    <a:srgbClr val="EFE21F"/>
    <a:srgbClr val="CEBE18"/>
    <a:srgbClr val="D73875"/>
    <a:srgbClr val="5B9BD5"/>
    <a:srgbClr val="3D5975"/>
    <a:srgbClr val="D6D7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EBBBCC-DAD2-459C-BE2E-F6DE35CF9A28}" styleName="어두운 스타일 2 - 강조 3/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어두운 스타일 2 - 강조 1/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8FD4443E-F989-4FC4-A0C8-D5A2AF1F390B}" styleName="어두운 스타일 1 - 강조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48" autoAdjust="0"/>
    <p:restoredTop sz="94626" autoAdjust="0"/>
  </p:normalViewPr>
  <p:slideViewPr>
    <p:cSldViewPr snapToGrid="0">
      <p:cViewPr>
        <p:scale>
          <a:sx n="115" d="100"/>
          <a:sy n="115" d="100"/>
        </p:scale>
        <p:origin x="624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97962C-8589-4221-A153-85C7D8D256F1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218FF-E13C-4D04-865B-5DF634F0C1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933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339" name="슬라이드 노트 개체 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en-US"/>
          </a:p>
        </p:txBody>
      </p:sp>
      <p:sp>
        <p:nvSpPr>
          <p:cNvPr id="14340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 eaLnBrk="0" hangingPunct="0"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1pPr>
            <a:lvl2pPr marL="742950" indent="-285750" defTabSz="923925" eaLnBrk="0" hangingPunct="0"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2pPr>
            <a:lvl3pPr marL="1143000" indent="-228600" defTabSz="923925" eaLnBrk="0" hangingPunct="0"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3pPr>
            <a:lvl4pPr marL="1600200" indent="-228600" defTabSz="923925" eaLnBrk="0" hangingPunct="0"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4pPr>
            <a:lvl5pPr marL="2057400" indent="-228600" defTabSz="923925" eaLnBrk="0" hangingPunct="0"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9pPr>
          </a:lstStyle>
          <a:p>
            <a:pPr eaLnBrk="1" hangingPunct="1"/>
            <a:fld id="{3369D180-739D-4AE1-B94E-314670C5B5F4}" type="slidenum">
              <a:rPr lang="en-US" altLang="ko-KR" sz="1200">
                <a:latin typeface="굴림" panose="020B0600000101010101" pitchFamily="50" charset="-127"/>
                <a:ea typeface="굴림" panose="020B0600000101010101" pitchFamily="50" charset="-127"/>
              </a:rPr>
              <a:pPr eaLnBrk="1" hangingPunct="1"/>
              <a:t>2</a:t>
            </a:fld>
            <a:endParaRPr lang="en-US" altLang="ko-KR" sz="12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1854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9082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86919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5267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4205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81825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793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92457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1700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9084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1352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1955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7112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9506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218FF-E13C-4D04-865B-5DF634F0C112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6195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51B65E-0B8C-0C43-BBF2-568B9EAFE8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2F9A3A8-CFF1-C74C-9F6B-46CB5027D5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10DA2A-A517-9F42-9FC6-98E0E87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0BD904-4E48-6242-920C-681E0CC38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EE5738-36C3-A54C-A049-1570F040E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02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3E2C9E-E693-9C43-B6D9-9BEE9C6C6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49DDF5-7FD5-9148-A7B3-699748CB78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B16430-4536-D041-BE66-2642DD311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C8614B-A04E-8A45-BCD4-195223FA8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158F0B-E534-B343-9C48-991185A10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521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84C9ABD-1DD1-6F41-91A6-09D30FBB01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E38842-3F55-CE45-9F7E-751322F4B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2B2E0F-6988-6A49-9B15-75731A0E3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C22A5D-7ED4-2C44-A177-FE3ABD57C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B20355-E6B8-C045-8D94-F7DF2588C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433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5FD0E25-02F5-5947-8D1B-FF694CA5F929}"/>
              </a:ext>
            </a:extLst>
          </p:cNvPr>
          <p:cNvSpPr/>
          <p:nvPr userDrawn="1"/>
        </p:nvSpPr>
        <p:spPr>
          <a:xfrm>
            <a:off x="0" y="8795"/>
            <a:ext cx="12192000" cy="804536"/>
          </a:xfrm>
          <a:prstGeom prst="rect">
            <a:avLst/>
          </a:prstGeom>
          <a:solidFill>
            <a:srgbClr val="3D5976"/>
          </a:solidFill>
          <a:ln>
            <a:solidFill>
              <a:srgbClr val="3A5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B2899B5-50AF-A848-89D4-536232B42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4" y="8794"/>
            <a:ext cx="8879621" cy="736273"/>
          </a:xfrm>
        </p:spPr>
        <p:txBody>
          <a:bodyPr lIns="36000" tIns="36000" rIns="36000" bIns="36000">
            <a:noAutofit/>
          </a:bodyPr>
          <a:lstStyle>
            <a:lvl1pPr>
              <a:lnSpc>
                <a:spcPct val="10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8D4D25-C759-6C45-8BAF-F8D7D3C3D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2EF64ED-0EC7-204F-B1D1-1BDC3DCCF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1C3AA4-5D43-7146-9F9B-C41B20AE5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4C6AAF6-2AA6-EE4E-AE14-6D0AFECADAAA}"/>
              </a:ext>
            </a:extLst>
          </p:cNvPr>
          <p:cNvSpPr/>
          <p:nvPr userDrawn="1"/>
        </p:nvSpPr>
        <p:spPr>
          <a:xfrm>
            <a:off x="67734" y="6053464"/>
            <a:ext cx="12124266" cy="804536"/>
          </a:xfrm>
          <a:prstGeom prst="rect">
            <a:avLst/>
          </a:prstGeom>
          <a:solidFill>
            <a:srgbClr val="3D5976"/>
          </a:solidFill>
          <a:ln>
            <a:solidFill>
              <a:srgbClr val="3A5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E096820-EAAE-B44D-8378-5C3E781560CF}"/>
              </a:ext>
            </a:extLst>
          </p:cNvPr>
          <p:cNvSpPr/>
          <p:nvPr userDrawn="1"/>
        </p:nvSpPr>
        <p:spPr>
          <a:xfrm>
            <a:off x="10828881" y="6457890"/>
            <a:ext cx="1188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0" i="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PUBLIC</a:t>
            </a:r>
            <a:r>
              <a:rPr lang="ko-KR" altLang="en-US" sz="2000" b="0" i="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 sz="2000" b="0" i="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AI</a:t>
            </a:r>
            <a:endParaRPr lang="ko-KR" altLang="en-US" sz="2000" b="0" i="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2587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E0C583-48AA-CE4A-B277-21D962C7B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4F5FDB-59B4-B84F-8FAA-5CF619700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57335E-4EB3-9D4C-8DD7-3D2A56DDB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4C027D-1C44-2449-B31D-10E973693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5BB79-84E0-A947-A256-BF788E844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3A81E81-4327-F143-AAD9-99F0B1D7FA47}"/>
              </a:ext>
            </a:extLst>
          </p:cNvPr>
          <p:cNvSpPr/>
          <p:nvPr userDrawn="1"/>
        </p:nvSpPr>
        <p:spPr>
          <a:xfrm>
            <a:off x="10867598" y="6438817"/>
            <a:ext cx="13244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0" i="0">
                <a:solidFill>
                  <a:srgbClr val="3D5976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PUBLIC</a:t>
            </a:r>
            <a:r>
              <a:rPr lang="ko-KR" altLang="en-US" sz="2000" b="0" i="0">
                <a:solidFill>
                  <a:srgbClr val="3D5976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 sz="2000" b="0" i="0">
                <a:solidFill>
                  <a:srgbClr val="3D5976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AI</a:t>
            </a:r>
            <a:endParaRPr lang="ko-KR" altLang="en-US" sz="2000" b="0" i="0">
              <a:solidFill>
                <a:srgbClr val="3D5976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0187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CC3BA0-98C2-B642-81A4-64E3F058F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E99027-78DB-DB4B-94A6-76DC885B1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03015E-A5C6-3E41-BEC8-514F86C6E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FE2D25-CE0A-BA4C-B50D-50C996D87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6B2028-3EAB-EA48-A447-0B6C63339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381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21370F-13C7-DD41-90DB-596413037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38E105-33BD-EF49-9381-E064680B8E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7933F7-EA06-AE4A-BB71-3BADCF4A8F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11B052-A082-A04D-82D3-218ABC184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ABEA2D-7B9E-FB49-B92A-EA56E4CD8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049E3E-C8F9-3242-A606-C4B5F6337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010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A509BD-D1AA-934E-9502-8A2B0CFD4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5A182F-8F5A-EC4E-BCA8-66A4D79DD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109A95-072B-F44F-A4F4-1EB230D6B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9214554-34F2-394E-B97B-0754251524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376F1F-9BCA-2449-9E69-E1149B41D1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0893241-E5FF-AF49-A191-E222D5F29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B3F36B1-1995-674E-960A-13AA1E980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B0B01B-86CE-CC4D-9070-2C8494B78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161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FD7E3E-CE0C-D848-ABCE-3ED54ED0B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7A140D7-6AB3-2B4A-9F32-060C696AD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7199675-FAD6-8841-B724-0322B247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8E7997-FEF3-6646-A3D7-06DE09A61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9175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E04FD2-B87B-4940-BDB8-3D6D50A9E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8BE2C4C-F29C-464C-849C-08398331D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828D90-1441-2C42-A519-DF26EC770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17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D6EAF3-A12F-B24F-91A4-80FDF2727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E86590-CB2D-9A4C-BC98-E97F73C66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5A4E24-3821-7949-B62F-6C18FDA923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CDFA52-DA9D-A54F-998F-1EF9FB2FB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1C7D9D-724F-F247-94BA-51E83B001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7002D0-C445-5F40-BB0B-1836BBA4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605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773522-5306-F841-8269-3CBB02D22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A30704A-D3B6-6E48-A46B-F02DA176CB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B090EA-A509-5546-9CB3-7D8B8DB404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3317C0-4388-644B-A8F8-DA4414B59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1F6116-7945-A84F-904C-C994B2226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B22F57-D0EC-424D-97AE-05BDCCA68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809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679F623-A808-7847-9576-681B74A24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D66E91-3866-C242-A336-392E8C2C1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E1847C-E12F-004C-85D7-BA8CF94C67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E9270-AB66-4E4D-B473-EB556F0E02F8}" type="datetimeFigureOut">
              <a:rPr lang="ko-KR" altLang="en-US" smtClean="0"/>
              <a:t>2021. 2. 23.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804895-B4F8-A245-905B-F8968991FB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FB39B1-7980-474E-8A75-B600D4D335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C514C-7454-4B02-B5AA-E8F4DA041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586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660456" y="525064"/>
            <a:ext cx="5435544" cy="491339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cs typeface="함초롬바탕" panose="02030504000101010101" pitchFamily="18" charset="-127"/>
              </a:rPr>
              <a:t>(</a:t>
            </a:r>
            <a:r>
              <a:rPr lang="ko-KR" altLang="en-US" sz="16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cs typeface="함초롬바탕" panose="02030504000101010101" pitchFamily="18" charset="-127"/>
              </a:rPr>
              <a:t>주</a:t>
            </a:r>
            <a:r>
              <a:rPr lang="en-US" altLang="ko-KR" sz="16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cs typeface="함초롬바탕" panose="02030504000101010101" pitchFamily="18" charset="-127"/>
              </a:rPr>
              <a:t>)</a:t>
            </a:r>
            <a:r>
              <a:rPr lang="ko-KR" altLang="en-US" sz="1600" b="1" dirty="0" err="1">
                <a:solidFill>
                  <a:schemeClr val="bg1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cs typeface="함초롬바탕" panose="02030504000101010101" pitchFamily="18" charset="-127"/>
              </a:rPr>
              <a:t>퍼블릭에이아이</a:t>
            </a:r>
            <a:r>
              <a:rPr lang="en-US" altLang="ko-KR" sz="16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16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cs typeface="함초롬바탕" panose="02030504000101010101" pitchFamily="18" charset="-127"/>
              </a:rPr>
              <a:t>Wally </a:t>
            </a:r>
            <a:r>
              <a:rPr lang="ko-KR" altLang="en-US" sz="1600" b="1" dirty="0">
                <a:solidFill>
                  <a:schemeClr val="bg1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  <a:cs typeface="함초롬바탕" panose="02030504000101010101" pitchFamily="18" charset="-127"/>
              </a:rPr>
              <a:t>모델 개선 중간보고 </a:t>
            </a:r>
            <a:endParaRPr lang="en-US" altLang="ko-KR" sz="1600" b="1" dirty="0">
              <a:solidFill>
                <a:schemeClr val="bg1"/>
              </a:solidFill>
              <a:latin typeface="NanumSquareOTF ExtraBold" panose="020B0600000101010101" pitchFamily="34" charset="-127"/>
              <a:ea typeface="NanumSquareOTF ExtraBold" panose="020B0600000101010101" pitchFamily="34" charset="-127"/>
              <a:cs typeface="함초롬바탕" panose="02030504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0FC3988-167B-D648-8692-09149762F96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17010" y="1841027"/>
            <a:ext cx="3175947" cy="2003610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46F35042-1E24-F84C-A1E0-4648D91370EB}"/>
              </a:ext>
            </a:extLst>
          </p:cNvPr>
          <p:cNvSpPr txBox="1">
            <a:spLocks/>
          </p:cNvSpPr>
          <p:nvPr/>
        </p:nvSpPr>
        <p:spPr>
          <a:xfrm>
            <a:off x="216107" y="6143297"/>
            <a:ext cx="2685091" cy="379277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1600" err="1">
                <a:solidFill>
                  <a:schemeClr val="bg1"/>
                </a:solidFill>
                <a:latin typeface="NanumSquareOTF Light" panose="020B0600000101010101" pitchFamily="34" charset="-127"/>
                <a:ea typeface="NanumSquareOTF Light" panose="020B0600000101010101" pitchFamily="34" charset="-127"/>
                <a:cs typeface="함초롬바탕" panose="02030504000101010101" pitchFamily="18" charset="-127"/>
              </a:rPr>
              <a:t>www.publicai.co.kr</a:t>
            </a:r>
            <a:endParaRPr lang="ko-KR" altLang="en-US" sz="1600">
              <a:solidFill>
                <a:schemeClr val="bg1"/>
              </a:solidFill>
              <a:latin typeface="NanumSquareOTF Light" panose="020B0600000101010101" pitchFamily="34" charset="-127"/>
              <a:ea typeface="NanumSquareOTF Light" panose="020B0600000101010101" pitchFamily="34" charset="-127"/>
              <a:cs typeface="함초롬바탕" panose="02030504000101010101" pitchFamily="18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A8367327-E66C-1F4D-965C-F1429E9DBE68}"/>
              </a:ext>
            </a:extLst>
          </p:cNvPr>
          <p:cNvCxnSpPr/>
          <p:nvPr/>
        </p:nvCxnSpPr>
        <p:spPr>
          <a:xfrm>
            <a:off x="2646381" y="6332935"/>
            <a:ext cx="876748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0189DF4F-6258-2C45-ADBB-7C9B5734F84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78405" y="3844637"/>
            <a:ext cx="4567231" cy="1703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16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96"/>
    </mc:Choice>
    <mc:Fallback xmlns="">
      <p:transition spd="slow" advTm="269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437A586-8349-3847-AE33-82147F85600C}"/>
              </a:ext>
            </a:extLst>
          </p:cNvPr>
          <p:cNvSpPr txBox="1"/>
          <p:nvPr/>
        </p:nvSpPr>
        <p:spPr>
          <a:xfrm>
            <a:off x="669407" y="224243"/>
            <a:ext cx="49680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2.</a:t>
            </a:r>
            <a:r>
              <a:rPr lang="ko-KR" altLang="en-US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함초롬바탕" panose="02030504000101010101" pitchFamily="18" charset="-127"/>
              </a:rPr>
              <a:t>월리와 여자친구 구별 모델 개발</a:t>
            </a:r>
            <a:endParaRPr lang="en-US" altLang="ko-KR" sz="2400" b="1" dirty="0">
              <a:solidFill>
                <a:schemeClr val="bg1"/>
              </a:solidFill>
              <a:ea typeface="맑은 고딕" pitchFamily="50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함초롬바탕" panose="02030504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F2B077-255E-2C4A-B99A-4FEC1C3F07F6}"/>
              </a:ext>
            </a:extLst>
          </p:cNvPr>
          <p:cNvSpPr txBox="1"/>
          <p:nvPr/>
        </p:nvSpPr>
        <p:spPr>
          <a:xfrm>
            <a:off x="262512" y="1055240"/>
            <a:ext cx="10131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모델</a:t>
            </a:r>
            <a:r>
              <a:rPr kumimoji="1" lang="en-US" altLang="ko-KR" dirty="0"/>
              <a:t>3</a:t>
            </a:r>
            <a:r>
              <a:rPr kumimoji="1" lang="ko-KR" altLang="en-US" dirty="0"/>
              <a:t>은 월리와</a:t>
            </a:r>
            <a:r>
              <a:rPr kumimoji="1" lang="en-US" altLang="ko-KR" dirty="0"/>
              <a:t> </a:t>
            </a:r>
            <a:r>
              <a:rPr kumimoji="1" lang="ko-KR" altLang="en-US" dirty="0"/>
              <a:t>여자친구를 구분하는 객체는 안경이라고 생각하여 안경의 특징을 추출하기위한 </a:t>
            </a:r>
            <a:endParaRPr kumimoji="1" lang="en-US" altLang="ko-KR" dirty="0"/>
          </a:p>
          <a:p>
            <a:r>
              <a:rPr kumimoji="1" lang="en-US" altLang="ko-KR" dirty="0"/>
              <a:t>edge detection</a:t>
            </a:r>
            <a:r>
              <a:rPr kumimoji="1" lang="ko-KR" altLang="en-US" dirty="0"/>
              <a:t> 방법 중 </a:t>
            </a:r>
            <a:r>
              <a:rPr kumimoji="1" lang="en-US" altLang="ko-KR" dirty="0"/>
              <a:t>canny</a:t>
            </a:r>
            <a:r>
              <a:rPr kumimoji="1" lang="ko-KR" altLang="en-US" dirty="0"/>
              <a:t>를 적용한 모델입니다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7FCBB3-C3C8-5645-96B7-FEFF27EB5A46}"/>
              </a:ext>
            </a:extLst>
          </p:cNvPr>
          <p:cNvSpPr txBox="1"/>
          <p:nvPr/>
        </p:nvSpPr>
        <p:spPr>
          <a:xfrm>
            <a:off x="1217805" y="1877233"/>
            <a:ext cx="2896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입력 데이터</a:t>
            </a:r>
            <a:r>
              <a:rPr kumimoji="1" lang="en-US" altLang="ko-KR" dirty="0"/>
              <a:t> shape(36, 36)</a:t>
            </a:r>
            <a:endParaRPr kumimoji="1" lang="ko-KR" altLang="en-US" dirty="0"/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272B508B-9BD8-E241-A02F-18EEC3DDCC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382447"/>
              </p:ext>
            </p:extLst>
          </p:nvPr>
        </p:nvGraphicFramePr>
        <p:xfrm>
          <a:off x="5392015" y="2565034"/>
          <a:ext cx="6034048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508512">
                  <a:extLst>
                    <a:ext uri="{9D8B030D-6E8A-4147-A177-3AD203B41FA5}">
                      <a16:colId xmlns:a16="http://schemas.microsoft.com/office/drawing/2014/main" val="783290069"/>
                    </a:ext>
                  </a:extLst>
                </a:gridCol>
                <a:gridCol w="1508512">
                  <a:extLst>
                    <a:ext uri="{9D8B030D-6E8A-4147-A177-3AD203B41FA5}">
                      <a16:colId xmlns:a16="http://schemas.microsoft.com/office/drawing/2014/main" val="679132612"/>
                    </a:ext>
                  </a:extLst>
                </a:gridCol>
                <a:gridCol w="1508512">
                  <a:extLst>
                    <a:ext uri="{9D8B030D-6E8A-4147-A177-3AD203B41FA5}">
                      <a16:colId xmlns:a16="http://schemas.microsoft.com/office/drawing/2014/main" val="1370321404"/>
                    </a:ext>
                  </a:extLst>
                </a:gridCol>
                <a:gridCol w="1508512">
                  <a:extLst>
                    <a:ext uri="{9D8B030D-6E8A-4147-A177-3AD203B41FA5}">
                      <a16:colId xmlns:a16="http://schemas.microsoft.com/office/drawing/2014/main" val="1888658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테스트 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밝기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월리 발견 여부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여친 발견 여부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016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1_10.jpg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기본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336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1_10.jpg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어두움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8396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1_10.jpg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밝음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793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1_11.jpg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기본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478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1_11.jpg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어두움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161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1_11.jpg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밝음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0158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B0DA86F-4742-BE46-8BFD-ED389EFEF256}"/>
              </a:ext>
            </a:extLst>
          </p:cNvPr>
          <p:cNvSpPr txBox="1"/>
          <p:nvPr/>
        </p:nvSpPr>
        <p:spPr>
          <a:xfrm>
            <a:off x="7791462" y="189574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모델 결과</a:t>
            </a:r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34F8F5CD-CC90-C14E-89A1-653647B89207}"/>
              </a:ext>
            </a:extLst>
          </p:cNvPr>
          <p:cNvSpPr/>
          <p:nvPr/>
        </p:nvSpPr>
        <p:spPr>
          <a:xfrm>
            <a:off x="512956" y="2408663"/>
            <a:ext cx="4137103" cy="115972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9C28FD77-322A-6E49-9622-503723911D73}"/>
              </a:ext>
            </a:extLst>
          </p:cNvPr>
          <p:cNvSpPr/>
          <p:nvPr/>
        </p:nvSpPr>
        <p:spPr>
          <a:xfrm>
            <a:off x="512955" y="4284228"/>
            <a:ext cx="4137103" cy="1719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5B1F31-8F13-AF41-AF1D-120A74865A4A}"/>
              </a:ext>
            </a:extLst>
          </p:cNvPr>
          <p:cNvSpPr txBox="1"/>
          <p:nvPr/>
        </p:nvSpPr>
        <p:spPr>
          <a:xfrm>
            <a:off x="607532" y="2699434"/>
            <a:ext cx="8755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canny </a:t>
            </a:r>
          </a:p>
          <a:p>
            <a:pPr algn="ctr"/>
            <a:r>
              <a:rPr kumimoji="1" lang="ko-KR" altLang="en-US" dirty="0"/>
              <a:t>적용</a:t>
            </a: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328979CD-FA00-1245-A1BB-F82F4D57A9BF}"/>
              </a:ext>
            </a:extLst>
          </p:cNvPr>
          <p:cNvCxnSpPr>
            <a:cxnSpLocks/>
          </p:cNvCxnSpPr>
          <p:nvPr/>
        </p:nvCxnSpPr>
        <p:spPr>
          <a:xfrm>
            <a:off x="1635182" y="2408663"/>
            <a:ext cx="0" cy="11597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491A1378-3AF7-E043-A187-6636F97A2F9D}"/>
              </a:ext>
            </a:extLst>
          </p:cNvPr>
          <p:cNvCxnSpPr>
            <a:stCxn id="16" idx="2"/>
            <a:endCxn id="18" idx="0"/>
          </p:cNvCxnSpPr>
          <p:nvPr/>
        </p:nvCxnSpPr>
        <p:spPr>
          <a:xfrm flipH="1">
            <a:off x="2581507" y="3568390"/>
            <a:ext cx="1" cy="715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1C82ED7-B9D8-B34E-9152-F0B5826181C9}"/>
              </a:ext>
            </a:extLst>
          </p:cNvPr>
          <p:cNvSpPr txBox="1"/>
          <p:nvPr/>
        </p:nvSpPr>
        <p:spPr>
          <a:xfrm>
            <a:off x="2581506" y="3730488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TFP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8AD5028-F6D6-1045-AF86-03A9EFBA2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605" y="2480527"/>
            <a:ext cx="622300" cy="1016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9BD463F-2FB9-AC45-B51F-789B842177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8079" y="2533275"/>
            <a:ext cx="876300" cy="952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1E2B7C1-67D8-7D4A-A697-54EB89A4EC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312" y="4383002"/>
            <a:ext cx="1061195" cy="12614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9E9E5E7-7A71-9243-971E-3EE1AECACE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88073" y="4360700"/>
            <a:ext cx="1056312" cy="126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519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437A586-8349-3847-AE33-82147F85600C}"/>
              </a:ext>
            </a:extLst>
          </p:cNvPr>
          <p:cNvSpPr txBox="1"/>
          <p:nvPr/>
        </p:nvSpPr>
        <p:spPr>
          <a:xfrm>
            <a:off x="669407" y="224243"/>
            <a:ext cx="49680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2.</a:t>
            </a:r>
            <a:r>
              <a:rPr lang="ko-KR" altLang="en-US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함초롬바탕" panose="02030504000101010101" pitchFamily="18" charset="-127"/>
              </a:rPr>
              <a:t>월리와 여자친구 구별 모델 개발</a:t>
            </a:r>
            <a:endParaRPr lang="en-US" altLang="ko-KR" sz="2400" b="1" dirty="0">
              <a:solidFill>
                <a:schemeClr val="bg1"/>
              </a:solidFill>
              <a:ea typeface="맑은 고딕" pitchFamily="50" charset="-127"/>
            </a:endParaRPr>
          </a:p>
          <a:p>
            <a:endParaRPr lang="en-US" altLang="ko-KR" sz="2400" b="1" dirty="0">
              <a:solidFill>
                <a:schemeClr val="bg1"/>
              </a:solidFill>
              <a:ea typeface="맑은 고딕" pitchFamily="50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함초롬바탕" panose="02030504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F2B077-255E-2C4A-B99A-4FEC1C3F07F6}"/>
              </a:ext>
            </a:extLst>
          </p:cNvPr>
          <p:cNvSpPr txBox="1"/>
          <p:nvPr/>
        </p:nvSpPr>
        <p:spPr>
          <a:xfrm>
            <a:off x="262512" y="1055240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모델</a:t>
            </a:r>
            <a:r>
              <a:rPr kumimoji="1" lang="en-US" altLang="ko-KR" dirty="0"/>
              <a:t>2</a:t>
            </a:r>
            <a:r>
              <a:rPr kumimoji="1" lang="ko-KR" altLang="en-US" dirty="0"/>
              <a:t>의 정리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4C8C60-F9EE-A249-9104-F80F02447101}"/>
              </a:ext>
            </a:extLst>
          </p:cNvPr>
          <p:cNvSpPr txBox="1"/>
          <p:nvPr/>
        </p:nvSpPr>
        <p:spPr>
          <a:xfrm>
            <a:off x="262512" y="1580249"/>
            <a:ext cx="110448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en-US" altLang="ko-KR" dirty="0"/>
              <a:t>1_10</a:t>
            </a:r>
            <a:r>
              <a:rPr kumimoji="1" lang="ko-KR" altLang="en-US" dirty="0"/>
              <a:t> 이미지는 월리를 찾지만 </a:t>
            </a:r>
            <a:r>
              <a:rPr kumimoji="1" lang="en-US" altLang="ko-KR" dirty="0"/>
              <a:t>1_11</a:t>
            </a:r>
            <a:r>
              <a:rPr kumimoji="1" lang="ko-KR" altLang="en-US" dirty="0"/>
              <a:t>은 여자친구만 찾는 모델이 만들어졌습니다</a:t>
            </a:r>
            <a:r>
              <a:rPr kumimoji="1"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kumimoji="1" lang="en-US" altLang="ko-KR" dirty="0"/>
          </a:p>
          <a:p>
            <a:pPr marL="342900" indent="-342900">
              <a:buFont typeface="+mj-lt"/>
              <a:buAutoNum type="arabicPeriod"/>
            </a:pPr>
            <a:r>
              <a:rPr kumimoji="1" lang="ko-KR" altLang="en-US" dirty="0"/>
              <a:t>기존의 모델보다는 더 좋지만 </a:t>
            </a:r>
            <a:r>
              <a:rPr kumimoji="1" lang="en-US" altLang="ko-KR" dirty="0"/>
              <a:t>1_11</a:t>
            </a:r>
            <a:r>
              <a:rPr kumimoji="1" lang="ko-KR" altLang="en-US" dirty="0"/>
              <a:t>의 경우 월리를 하나도 찾지 못하는 문제가 있습니다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E7F0DC-AAD9-8848-8A7A-991F0B0BE286}"/>
              </a:ext>
            </a:extLst>
          </p:cNvPr>
          <p:cNvSpPr txBox="1"/>
          <p:nvPr/>
        </p:nvSpPr>
        <p:spPr>
          <a:xfrm>
            <a:off x="262512" y="3367748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모델</a:t>
            </a:r>
            <a:r>
              <a:rPr kumimoji="1" lang="en-US" altLang="ko-KR" dirty="0"/>
              <a:t>3</a:t>
            </a:r>
            <a:r>
              <a:rPr kumimoji="1" lang="ko-KR" altLang="en-US" dirty="0"/>
              <a:t>의 정리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D2343A-D671-5243-B3F0-DC7298318DA2}"/>
              </a:ext>
            </a:extLst>
          </p:cNvPr>
          <p:cNvSpPr txBox="1"/>
          <p:nvPr/>
        </p:nvSpPr>
        <p:spPr>
          <a:xfrm>
            <a:off x="262512" y="3892757"/>
            <a:ext cx="11044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en-US" altLang="ko-KR" dirty="0"/>
              <a:t>Canny filter</a:t>
            </a:r>
            <a:r>
              <a:rPr kumimoji="1" lang="ko-KR" altLang="en-US" dirty="0"/>
              <a:t>를 적용하자 월리 얼굴이 크게 뭉개져서 학습이 제대로 이루지지 않았습니다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1776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D5CFE8EB-C1E7-F342-8032-D63F6533D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14" y="-107508"/>
            <a:ext cx="11669486" cy="6965508"/>
          </a:xfrm>
          <a:prstGeom prst="rect">
            <a:avLst/>
          </a:prstGeom>
        </p:spPr>
      </p:pic>
      <p:sp>
        <p:nvSpPr>
          <p:cNvPr id="5" name="Text Box 4">
            <a:extLst>
              <a:ext uri="{FF2B5EF4-FFF2-40B4-BE49-F238E27FC236}">
                <a16:creationId xmlns:a16="http://schemas.microsoft.com/office/drawing/2014/main" id="{E1E45F0B-F932-094E-9C2F-AF2CEB111E18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522514" y="4667515"/>
            <a:ext cx="4849586" cy="171239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0000" tIns="46800" rIns="90000" bIns="46800">
            <a:spAutoFit/>
          </a:bodyPr>
          <a:lstStyle/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rgbClr val="334050"/>
                </a:solidFill>
                <a:latin typeface="맑은 고딕"/>
                <a:ea typeface="맑은 고딕" pitchFamily="50" charset="-127"/>
              </a:rPr>
              <a:t>테스트 환경 적응 방법 찾기</a:t>
            </a:r>
          </a:p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rgbClr val="334050"/>
                </a:solidFill>
                <a:latin typeface="맑은 고딕"/>
                <a:ea typeface="맑은 고딕" pitchFamily="50" charset="-127"/>
              </a:rPr>
              <a:t>월리와 여자친구 구별 모델 개발</a:t>
            </a:r>
            <a:endParaRPr lang="en-US" altLang="ko-KR" sz="2000" b="1" dirty="0">
              <a:solidFill>
                <a:srgbClr val="334050"/>
              </a:solidFill>
              <a:latin typeface="맑은 고딕"/>
              <a:ea typeface="맑은 고딕" pitchFamily="50" charset="-127"/>
            </a:endParaRPr>
          </a:p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chemeClr val="bg1"/>
                </a:solidFill>
                <a:latin typeface="맑은 고딕"/>
                <a:ea typeface="맑은 고딕" pitchFamily="50" charset="-127"/>
              </a:rPr>
              <a:t>실습용 모델 개발</a:t>
            </a:r>
            <a:endParaRPr lang="en-US" altLang="ko-KR" sz="2000" b="1" dirty="0">
              <a:solidFill>
                <a:schemeClr val="bg1"/>
              </a:solidFill>
              <a:latin typeface="맑은 고딕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735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8D32E1A-D21C-F249-B146-D0A9875EF942}"/>
              </a:ext>
            </a:extLst>
          </p:cNvPr>
          <p:cNvSpPr txBox="1"/>
          <p:nvPr/>
        </p:nvSpPr>
        <p:spPr>
          <a:xfrm>
            <a:off x="262512" y="1055240"/>
            <a:ext cx="11834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누리쌤의 요청으로 라즈베리파이에서 돌아가며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검증용 데이터에 대한 정확도가 나오게 하는 모델을 원하셨습니다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검증용 데이터는 </a:t>
            </a:r>
            <a:r>
              <a:rPr kumimoji="1" lang="en-US" altLang="ko-KR" dirty="0"/>
              <a:t>model.fit</a:t>
            </a:r>
            <a:r>
              <a:rPr kumimoji="1" lang="ko-KR" altLang="en-US" dirty="0"/>
              <a:t>를 하면 결과가 나오도록 하였습니다</a:t>
            </a:r>
            <a:r>
              <a:rPr kumimoji="1" lang="en-US" altLang="ko-KR" dirty="0"/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7BDE2B-791E-9A42-9641-98442B113576}"/>
              </a:ext>
            </a:extLst>
          </p:cNvPr>
          <p:cNvSpPr txBox="1"/>
          <p:nvPr/>
        </p:nvSpPr>
        <p:spPr>
          <a:xfrm>
            <a:off x="669407" y="224243"/>
            <a:ext cx="25955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3.</a:t>
            </a:r>
            <a:r>
              <a:rPr lang="ko-KR" altLang="en-US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함초롬바탕" panose="02030504000101010101" pitchFamily="18" charset="-127"/>
              </a:rPr>
              <a:t>실습 모델 개발</a:t>
            </a:r>
            <a:endParaRPr lang="en-US" altLang="ko-KR" sz="2400" b="1" dirty="0">
              <a:solidFill>
                <a:schemeClr val="bg1"/>
              </a:solidFill>
              <a:ea typeface="맑은 고딕" pitchFamily="50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함초롬바탕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CA53C24-8714-F04F-AD10-28E31F85C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49" y="2542460"/>
            <a:ext cx="4884234" cy="279825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7D4E07E-E04A-3147-A838-A69A9DB4A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49" y="4110836"/>
            <a:ext cx="4884234" cy="169192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243B275-1986-4540-988C-EF120748C999}"/>
              </a:ext>
            </a:extLst>
          </p:cNvPr>
          <p:cNvSpPr txBox="1"/>
          <p:nvPr/>
        </p:nvSpPr>
        <p:spPr>
          <a:xfrm>
            <a:off x="686397" y="1978570"/>
            <a:ext cx="3746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36</a:t>
            </a:r>
            <a:r>
              <a:rPr kumimoji="1" lang="ko-KR" altLang="en-US" dirty="0"/>
              <a:t> </a:t>
            </a:r>
            <a:r>
              <a:rPr kumimoji="1" lang="en-US" altLang="ko-KR" dirty="0"/>
              <a:t>x 36</a:t>
            </a:r>
            <a:r>
              <a:rPr kumimoji="1" lang="ko-KR" altLang="en-US" dirty="0"/>
              <a:t> 으로 분할된 검증용 데이터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E869237-48D4-7040-9BD8-93B511356A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2305" y="2542460"/>
            <a:ext cx="6694448" cy="155975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6F991E0-DABB-F647-A4B7-CE066F9F3E71}"/>
              </a:ext>
            </a:extLst>
          </p:cNvPr>
          <p:cNvSpPr txBox="1"/>
          <p:nvPr/>
        </p:nvSpPr>
        <p:spPr>
          <a:xfrm>
            <a:off x="5831903" y="1978570"/>
            <a:ext cx="5835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/>
              <a:t>학습이 완료된 모델에  검증 데이터 사용시 나오는 결과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FC15E21-27A4-9741-AB4D-E250DBD77E66}"/>
              </a:ext>
            </a:extLst>
          </p:cNvPr>
          <p:cNvSpPr/>
          <p:nvPr/>
        </p:nvSpPr>
        <p:spPr>
          <a:xfrm>
            <a:off x="11050859" y="3769112"/>
            <a:ext cx="914400" cy="1895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A6D7807-9AF5-384F-BCE1-6CAB9B1A3829}"/>
              </a:ext>
            </a:extLst>
          </p:cNvPr>
          <p:cNvSpPr/>
          <p:nvPr/>
        </p:nvSpPr>
        <p:spPr>
          <a:xfrm>
            <a:off x="5831903" y="3912640"/>
            <a:ext cx="1237970" cy="1895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75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8D32E1A-D21C-F249-B146-D0A9875EF942}"/>
              </a:ext>
            </a:extLst>
          </p:cNvPr>
          <p:cNvSpPr txBox="1"/>
          <p:nvPr/>
        </p:nvSpPr>
        <p:spPr>
          <a:xfrm>
            <a:off x="262512" y="1055240"/>
            <a:ext cx="11834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이전 장의 모델과 다른 점</a:t>
            </a:r>
            <a:endParaRPr kumimoji="1"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7BDE2B-791E-9A42-9641-98442B113576}"/>
              </a:ext>
            </a:extLst>
          </p:cNvPr>
          <p:cNvSpPr txBox="1"/>
          <p:nvPr/>
        </p:nvSpPr>
        <p:spPr>
          <a:xfrm>
            <a:off x="669407" y="224243"/>
            <a:ext cx="25955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3.</a:t>
            </a:r>
            <a:r>
              <a:rPr lang="ko-KR" altLang="en-US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함초롬바탕" panose="02030504000101010101" pitchFamily="18" charset="-127"/>
              </a:rPr>
              <a:t>실습 모델 개발</a:t>
            </a:r>
            <a:endParaRPr lang="en-US" altLang="ko-KR" sz="2400" b="1" dirty="0">
              <a:solidFill>
                <a:schemeClr val="bg1"/>
              </a:solidFill>
              <a:ea typeface="맑은 고딕" pitchFamily="50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함초롬바탕" panose="0203050400010101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3DC528-8030-364E-A7D2-462BF118870B}"/>
              </a:ext>
            </a:extLst>
          </p:cNvPr>
          <p:cNvSpPr txBox="1"/>
          <p:nvPr/>
        </p:nvSpPr>
        <p:spPr>
          <a:xfrm>
            <a:off x="262512" y="2143026"/>
            <a:ext cx="91825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ko-KR" altLang="en-US" dirty="0"/>
              <a:t>구별 모델 개발에서 사용한 데이터와 검증용 데이터 다른 데이터를 사용합니다</a:t>
            </a:r>
            <a:r>
              <a:rPr kumimoji="1"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kumimoji="1" lang="en-US" altLang="ko-KR" dirty="0"/>
          </a:p>
          <a:p>
            <a:pPr marL="342900" indent="-342900">
              <a:buFont typeface="+mj-lt"/>
              <a:buAutoNum type="arabicPeriod"/>
            </a:pPr>
            <a:endParaRPr kumimoji="1" lang="en-US" altLang="ko-KR" dirty="0"/>
          </a:p>
          <a:p>
            <a:pPr marL="342900" indent="-342900">
              <a:buFont typeface="+mj-lt"/>
              <a:buAutoNum type="arabicPeriod"/>
            </a:pPr>
            <a:r>
              <a:rPr kumimoji="1" lang="ko-KR" altLang="en-US" dirty="0"/>
              <a:t>라즈베리파이에서 모델의 결과 출력을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장 밖에 못하므로 </a:t>
            </a:r>
            <a:r>
              <a:rPr kumimoji="1" lang="en-US" altLang="ko-KR" dirty="0"/>
              <a:t>1_10.jpg</a:t>
            </a:r>
            <a:r>
              <a:rPr kumimoji="1" lang="ko-KR" altLang="en-US" dirty="0"/>
              <a:t>만 사용했습니다</a:t>
            </a:r>
            <a:r>
              <a:rPr kumimoji="1" lang="en-US" altLang="ko-KR" dirty="0"/>
              <a:t>.</a:t>
            </a:r>
          </a:p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554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437A586-8349-3847-AE33-82147F85600C}"/>
              </a:ext>
            </a:extLst>
          </p:cNvPr>
          <p:cNvSpPr txBox="1"/>
          <p:nvPr/>
        </p:nvSpPr>
        <p:spPr>
          <a:xfrm>
            <a:off x="669407" y="224243"/>
            <a:ext cx="25955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3.</a:t>
            </a:r>
            <a:r>
              <a:rPr lang="ko-KR" altLang="en-US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함초롬바탕" panose="02030504000101010101" pitchFamily="18" charset="-127"/>
              </a:rPr>
              <a:t>실습 모델 개발</a:t>
            </a:r>
            <a:endParaRPr lang="en-US" altLang="ko-KR" sz="2400" b="1" dirty="0">
              <a:solidFill>
                <a:schemeClr val="bg1"/>
              </a:solidFill>
              <a:ea typeface="맑은 고딕" pitchFamily="50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함초롬바탕" panose="02030504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F2B077-255E-2C4A-B99A-4FEC1C3F07F6}"/>
              </a:ext>
            </a:extLst>
          </p:cNvPr>
          <p:cNvSpPr txBox="1"/>
          <p:nvPr/>
        </p:nvSpPr>
        <p:spPr>
          <a:xfrm>
            <a:off x="262512" y="1055240"/>
            <a:ext cx="10937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모델</a:t>
            </a:r>
            <a:r>
              <a:rPr kumimoji="1" lang="en-US" altLang="ko-KR" dirty="0"/>
              <a:t>4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imgaug</a:t>
            </a:r>
            <a:r>
              <a:rPr kumimoji="1" lang="ko-KR" altLang="en-US" dirty="0"/>
              <a:t>도 적용되지 않은 기본 모델에 미세 조정을 한 결과 여자친구만 찾는 모델이 되었습니다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7FCBB3-C3C8-5645-96B7-FEFF27EB5A46}"/>
              </a:ext>
            </a:extLst>
          </p:cNvPr>
          <p:cNvSpPr txBox="1"/>
          <p:nvPr/>
        </p:nvSpPr>
        <p:spPr>
          <a:xfrm>
            <a:off x="522225" y="1877336"/>
            <a:ext cx="2896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입력 데이터</a:t>
            </a:r>
            <a:r>
              <a:rPr kumimoji="1" lang="en-US" altLang="ko-KR" dirty="0"/>
              <a:t> shape(36, 36)</a:t>
            </a:r>
            <a:endParaRPr kumimoji="1" lang="ko-KR" altLang="en-US" dirty="0"/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34F8F5CD-CC90-C14E-89A1-653647B89207}"/>
              </a:ext>
            </a:extLst>
          </p:cNvPr>
          <p:cNvSpPr/>
          <p:nvPr/>
        </p:nvSpPr>
        <p:spPr>
          <a:xfrm>
            <a:off x="512956" y="2255569"/>
            <a:ext cx="2805537" cy="131282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9C28FD77-322A-6E49-9622-503723911D73}"/>
              </a:ext>
            </a:extLst>
          </p:cNvPr>
          <p:cNvSpPr/>
          <p:nvPr/>
        </p:nvSpPr>
        <p:spPr>
          <a:xfrm>
            <a:off x="512955" y="4284228"/>
            <a:ext cx="2805537" cy="1719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491A1378-3AF7-E043-A187-6636F97A2F9D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 flipH="1">
            <a:off x="1915724" y="3568391"/>
            <a:ext cx="1" cy="7158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1C82ED7-B9D8-B34E-9152-F0B5826181C9}"/>
              </a:ext>
            </a:extLst>
          </p:cNvPr>
          <p:cNvSpPr txBox="1"/>
          <p:nvPr/>
        </p:nvSpPr>
        <p:spPr>
          <a:xfrm>
            <a:off x="1918786" y="3741997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TFP</a:t>
            </a:r>
            <a:endParaRPr kumimoji="1"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3AF25E7-4171-534B-8740-BE72E4E1A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083" y="4518006"/>
            <a:ext cx="1016000" cy="10922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0B30F9E-8165-964F-A438-1A4C4178A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4657" y="4518006"/>
            <a:ext cx="914400" cy="1143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061E9BD-2131-B64C-B550-C91A1BBD82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5928" y="2560996"/>
            <a:ext cx="536351" cy="59594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FF341B7-D480-FC41-952D-E6D3A4D5D2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3411" y="2443380"/>
            <a:ext cx="520855" cy="88738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C31676C-CBDB-024F-AB3F-A53F8495286D}"/>
              </a:ext>
            </a:extLst>
          </p:cNvPr>
          <p:cNvSpPr txBox="1"/>
          <p:nvPr/>
        </p:nvSpPr>
        <p:spPr>
          <a:xfrm>
            <a:off x="512955" y="2376266"/>
            <a:ext cx="1064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Imgaug </a:t>
            </a:r>
          </a:p>
          <a:p>
            <a:pPr algn="ctr"/>
            <a:r>
              <a:rPr kumimoji="1" lang="ko-KR" altLang="en-US" dirty="0" err="1"/>
              <a:t>미적용</a:t>
            </a:r>
            <a:endParaRPr kumimoji="1" lang="ko-KR" altLang="en-US" dirty="0"/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1BE98414-FFA2-014B-ABD1-A03CEFD79450}"/>
              </a:ext>
            </a:extLst>
          </p:cNvPr>
          <p:cNvCxnSpPr>
            <a:cxnSpLocks/>
          </p:cNvCxnSpPr>
          <p:nvPr/>
        </p:nvCxnSpPr>
        <p:spPr>
          <a:xfrm>
            <a:off x="1635182" y="2287266"/>
            <a:ext cx="0" cy="12811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E3FBCA63-DB0B-F34A-B824-B0C0656E907A}"/>
              </a:ext>
            </a:extLst>
          </p:cNvPr>
          <p:cNvSpPr/>
          <p:nvPr/>
        </p:nvSpPr>
        <p:spPr>
          <a:xfrm>
            <a:off x="4552162" y="4284228"/>
            <a:ext cx="3397502" cy="1719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06FC68C-EFCF-474F-9724-78F63E3BAC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76728" y="4413599"/>
            <a:ext cx="1092200" cy="14605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A820717-4D4D-BE4E-9A3B-7332127E1A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15149" y="4430226"/>
            <a:ext cx="1160215" cy="1427249"/>
          </a:xfrm>
          <a:prstGeom prst="rect">
            <a:avLst/>
          </a:prstGeom>
        </p:spPr>
      </p:pic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FBE77A35-64C1-FC4F-994D-799689683D09}"/>
              </a:ext>
            </a:extLst>
          </p:cNvPr>
          <p:cNvCxnSpPr>
            <a:cxnSpLocks/>
            <a:stCxn id="18" idx="3"/>
            <a:endCxn id="26" idx="1"/>
          </p:cNvCxnSpPr>
          <p:nvPr/>
        </p:nvCxnSpPr>
        <p:spPr>
          <a:xfrm>
            <a:off x="3318492" y="5143851"/>
            <a:ext cx="12336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2AA6DC9-C941-194B-96FF-2152FA2B8555}"/>
              </a:ext>
            </a:extLst>
          </p:cNvPr>
          <p:cNvSpPr txBox="1"/>
          <p:nvPr/>
        </p:nvSpPr>
        <p:spPr>
          <a:xfrm>
            <a:off x="3650049" y="5197582"/>
            <a:ext cx="677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학습결과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8BE5C077-6DF8-C149-A6F2-AB769A798EA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55607" y="4446850"/>
            <a:ext cx="1160215" cy="1427249"/>
          </a:xfrm>
          <a:prstGeom prst="rect">
            <a:avLst/>
          </a:prstGeom>
        </p:spPr>
      </p:pic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2A2D82AF-3EDB-0E4E-8EE6-5A1E4A24DB75}"/>
              </a:ext>
            </a:extLst>
          </p:cNvPr>
          <p:cNvSpPr/>
          <p:nvPr/>
        </p:nvSpPr>
        <p:spPr>
          <a:xfrm>
            <a:off x="4557130" y="2246233"/>
            <a:ext cx="3392534" cy="131282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9E47BAA-6786-EC49-AFA4-61D6950030D5}"/>
              </a:ext>
            </a:extLst>
          </p:cNvPr>
          <p:cNvSpPr txBox="1"/>
          <p:nvPr/>
        </p:nvSpPr>
        <p:spPr>
          <a:xfrm>
            <a:off x="8586321" y="3736975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Fine tuning</a:t>
            </a:r>
            <a:endParaRPr kumimoji="1" lang="ko-KR" altLang="en-US" dirty="0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FA6EDF41-076F-1C4A-96D3-4DFE6BFA90C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77895" y="2287266"/>
            <a:ext cx="1026019" cy="1237737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0EE1F07D-639D-1447-907F-2C96D32CDE1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82055" y="2277976"/>
            <a:ext cx="1026019" cy="1237737"/>
          </a:xfrm>
          <a:prstGeom prst="rect">
            <a:avLst/>
          </a:prstGeom>
        </p:spPr>
      </p:pic>
      <p:sp>
        <p:nvSpPr>
          <p:cNvPr id="49" name="모서리가 둥근 직사각형 48">
            <a:extLst>
              <a:ext uri="{FF2B5EF4-FFF2-40B4-BE49-F238E27FC236}">
                <a16:creationId xmlns:a16="http://schemas.microsoft.com/office/drawing/2014/main" id="{697A7EAE-9440-4740-B257-065C24DF3A93}"/>
              </a:ext>
            </a:extLst>
          </p:cNvPr>
          <p:cNvSpPr/>
          <p:nvPr/>
        </p:nvSpPr>
        <p:spPr>
          <a:xfrm>
            <a:off x="9087622" y="4284226"/>
            <a:ext cx="2896186" cy="1719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885623F7-3625-D34E-ADB3-781AC2FDCA95}"/>
              </a:ext>
            </a:extLst>
          </p:cNvPr>
          <p:cNvCxnSpPr>
            <a:stCxn id="26" idx="3"/>
            <a:endCxn id="49" idx="1"/>
          </p:cNvCxnSpPr>
          <p:nvPr/>
        </p:nvCxnSpPr>
        <p:spPr>
          <a:xfrm flipV="1">
            <a:off x="7949664" y="5143849"/>
            <a:ext cx="1137958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07636D32-3A9B-E64D-A693-DF7D37DD771A}"/>
              </a:ext>
            </a:extLst>
          </p:cNvPr>
          <p:cNvCxnSpPr>
            <a:cxnSpLocks/>
            <a:stCxn id="31" idx="3"/>
            <a:endCxn id="49" idx="1"/>
          </p:cNvCxnSpPr>
          <p:nvPr/>
        </p:nvCxnSpPr>
        <p:spPr>
          <a:xfrm>
            <a:off x="7949664" y="2902644"/>
            <a:ext cx="1137958" cy="2241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C13A479A-33F0-9B4C-91F5-F962472DC16E}"/>
              </a:ext>
            </a:extLst>
          </p:cNvPr>
          <p:cNvSpPr txBox="1"/>
          <p:nvPr/>
        </p:nvSpPr>
        <p:spPr>
          <a:xfrm>
            <a:off x="8185509" y="5174983"/>
            <a:ext cx="677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기존모델</a:t>
            </a:r>
          </a:p>
        </p:txBody>
      </p:sp>
    </p:spTree>
    <p:extLst>
      <p:ext uri="{BB962C8B-B14F-4D97-AF65-F5344CB8AC3E}">
        <p14:creationId xmlns:p14="http://schemas.microsoft.com/office/powerpoint/2010/main" val="3157811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437A586-8349-3847-AE33-82147F85600C}"/>
              </a:ext>
            </a:extLst>
          </p:cNvPr>
          <p:cNvSpPr txBox="1"/>
          <p:nvPr/>
        </p:nvSpPr>
        <p:spPr>
          <a:xfrm>
            <a:off x="669407" y="224243"/>
            <a:ext cx="25955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3.</a:t>
            </a:r>
            <a:r>
              <a:rPr lang="ko-KR" altLang="en-US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함초롬바탕" panose="02030504000101010101" pitchFamily="18" charset="-127"/>
              </a:rPr>
              <a:t>실습 모델 개발</a:t>
            </a:r>
            <a:endParaRPr lang="en-US" altLang="ko-KR" sz="2400" b="1" dirty="0">
              <a:solidFill>
                <a:schemeClr val="bg1"/>
              </a:solidFill>
              <a:ea typeface="맑은 고딕" pitchFamily="50" charset="-127"/>
            </a:endParaRPr>
          </a:p>
          <a:p>
            <a:endParaRPr lang="en-US" altLang="ko-KR" sz="2400" b="1" dirty="0">
              <a:solidFill>
                <a:schemeClr val="bg1"/>
              </a:solidFill>
              <a:ea typeface="맑은 고딕" pitchFamily="50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함초롬바탕" panose="02030504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F2B077-255E-2C4A-B99A-4FEC1C3F07F6}"/>
              </a:ext>
            </a:extLst>
          </p:cNvPr>
          <p:cNvSpPr txBox="1"/>
          <p:nvPr/>
        </p:nvSpPr>
        <p:spPr>
          <a:xfrm>
            <a:off x="262512" y="1055240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모델</a:t>
            </a:r>
            <a:r>
              <a:rPr kumimoji="1" lang="en-US" altLang="ko-KR" dirty="0"/>
              <a:t>4</a:t>
            </a:r>
            <a:r>
              <a:rPr kumimoji="1" lang="ko-KR" altLang="en-US" dirty="0"/>
              <a:t>의 정리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4C8C60-F9EE-A249-9104-F80F02447101}"/>
              </a:ext>
            </a:extLst>
          </p:cNvPr>
          <p:cNvSpPr txBox="1"/>
          <p:nvPr/>
        </p:nvSpPr>
        <p:spPr>
          <a:xfrm>
            <a:off x="262512" y="1580249"/>
            <a:ext cx="1133475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ko-KR" altLang="en-US" dirty="0"/>
              <a:t>검증용 데이터가 있는 모델은 실습환경과 비슷하게 만들기 위하여 기존과는 다른 데이터를 사용했습니다</a:t>
            </a:r>
            <a:r>
              <a:rPr kumimoji="1"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kumimoji="1" lang="en-US" altLang="ko-KR" dirty="0"/>
          </a:p>
          <a:p>
            <a:pPr marL="342900" indent="-342900">
              <a:buFont typeface="+mj-lt"/>
              <a:buAutoNum type="arabicPeriod"/>
            </a:pPr>
            <a:r>
              <a:rPr kumimoji="1" lang="ko-KR" altLang="en-US" dirty="0"/>
              <a:t>다른 환경의 테스트 이미지를 사용하지 않기에 </a:t>
            </a:r>
            <a:r>
              <a:rPr kumimoji="1" lang="en-US" altLang="ko-KR" dirty="0"/>
              <a:t>Imgaug</a:t>
            </a:r>
            <a:r>
              <a:rPr kumimoji="1" lang="ko-KR" altLang="en-US" dirty="0"/>
              <a:t>도 적용하지 않았습니다</a:t>
            </a:r>
            <a:r>
              <a:rPr kumimoji="1"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kumimoji="1" lang="en-US" altLang="ko-KR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ko-KR" dirty="0"/>
              <a:t>Fine tuning</a:t>
            </a:r>
            <a:r>
              <a:rPr kumimoji="1" lang="ko-KR" altLang="en-US" dirty="0"/>
              <a:t>을 하는데 </a:t>
            </a:r>
            <a:r>
              <a:rPr kumimoji="1" lang="en-US" altLang="ko-KR" dirty="0"/>
              <a:t>optimizer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SGD</a:t>
            </a:r>
            <a:r>
              <a:rPr kumimoji="1" lang="ko-KR" altLang="en-US" dirty="0"/>
              <a:t>를 사용하여 학습률은 </a:t>
            </a:r>
            <a:r>
              <a:rPr kumimoji="1" lang="en-US" altLang="ko-KR" dirty="0"/>
              <a:t>1e-5</a:t>
            </a:r>
            <a:r>
              <a:rPr kumimoji="1" lang="ko-KR" altLang="en-US" dirty="0"/>
              <a:t>로 지정하고 진행하였습니다</a:t>
            </a:r>
            <a:r>
              <a:rPr kumimoji="1"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kumimoji="1" lang="en-US" altLang="ko-KR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ko-KR" dirty="0"/>
              <a:t>Default</a:t>
            </a:r>
            <a:r>
              <a:rPr kumimoji="1" lang="ko-KR" altLang="en-US" dirty="0"/>
              <a:t>값의 </a:t>
            </a:r>
            <a:r>
              <a:rPr kumimoji="1" lang="en-US" altLang="ko-KR" dirty="0"/>
              <a:t>Adam</a:t>
            </a:r>
            <a:r>
              <a:rPr kumimoji="1" lang="ko-KR" altLang="en-US" dirty="0"/>
              <a:t>을 </a:t>
            </a:r>
            <a:r>
              <a:rPr kumimoji="1" lang="en-US" altLang="ko-KR" dirty="0"/>
              <a:t>optimizer</a:t>
            </a:r>
            <a:r>
              <a:rPr kumimoji="1" lang="ko-KR" altLang="en-US" dirty="0"/>
              <a:t>로 사용하면 </a:t>
            </a:r>
            <a:r>
              <a:rPr kumimoji="1" lang="en-US" altLang="ko-KR" dirty="0"/>
              <a:t>loss</a:t>
            </a:r>
            <a:r>
              <a:rPr kumimoji="1" lang="ko-KR" altLang="en-US" dirty="0"/>
              <a:t>가 감소하지 않아 학습이 이루어지지 않습니다</a:t>
            </a:r>
            <a:r>
              <a:rPr kumimoji="1"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kumimoji="1" lang="en-US" altLang="ko-KR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ko-KR" dirty="0"/>
              <a:t>Fine tuning</a:t>
            </a:r>
            <a:r>
              <a:rPr kumimoji="1" lang="ko-KR" altLang="en-US" dirty="0"/>
              <a:t>을 한 결과 월리는 찾지 못하고 여자친구만 찾는 모델이 되었습니다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86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045FDF95-E55B-564D-9AEE-AEC674915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3062492"/>
            <a:ext cx="1066800" cy="73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05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4"/>
          <p:cNvSpPr txBox="1">
            <a:spLocks noChangeArrowheads="1"/>
          </p:cNvSpPr>
          <p:nvPr/>
        </p:nvSpPr>
        <p:spPr bwMode="auto">
          <a:xfrm>
            <a:off x="1550088" y="1826556"/>
            <a:ext cx="136366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1pPr>
            <a:lvl2pPr marL="742950" indent="-285750" eaLnBrk="0" hangingPunct="0"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2pPr>
            <a:lvl3pPr marL="1143000" indent="-228600" eaLnBrk="0" hangingPunct="0"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3pPr>
            <a:lvl4pPr marL="1600200" indent="-228600" eaLnBrk="0" hangingPunct="0"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4pPr>
            <a:lvl5pPr marL="2057400" indent="-228600" eaLnBrk="0" hangingPunct="0"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산돌고딕 M" pitchFamily="18" charset="-127"/>
                <a:ea typeface="산돌고딕 M" pitchFamily="18" charset="-127"/>
              </a:defRPr>
            </a:lvl9pPr>
          </a:lstStyle>
          <a:p>
            <a:pPr algn="ctr" eaLnBrk="1" hangingPunct="1"/>
            <a:r>
              <a:rPr lang="en-US" altLang="ko-KR" sz="3200">
                <a:latin typeface="맑은 고딕" panose="020B0503020000020004" pitchFamily="50" charset="-127"/>
                <a:ea typeface="맑은 고딕" panose="020B0503020000020004" pitchFamily="50" charset="-127"/>
              </a:rPr>
              <a:t>INDEX</a:t>
            </a: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gray">
          <a:xfrm>
            <a:off x="4071353" y="3230921"/>
            <a:ext cx="5061495" cy="171239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0000" tIns="46800" rIns="90000" bIns="46800">
            <a:spAutoFit/>
          </a:bodyPr>
          <a:lstStyle/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rgbClr val="000000">
                    <a:lumMod val="65000"/>
                    <a:lumOff val="35000"/>
                  </a:srgbClr>
                </a:solidFill>
                <a:latin typeface="맑은 고딕"/>
                <a:ea typeface="맑은 고딕" pitchFamily="50" charset="-127"/>
              </a:rPr>
              <a:t>테스트 환경 적응 방법 찾기</a:t>
            </a:r>
            <a:endParaRPr lang="en-US" altLang="ko-KR" sz="2000" b="1" dirty="0">
              <a:solidFill>
                <a:srgbClr val="000000">
                  <a:lumMod val="65000"/>
                  <a:lumOff val="35000"/>
                </a:srgbClr>
              </a:solidFill>
              <a:latin typeface="맑은 고딕"/>
              <a:ea typeface="맑은 고딕" pitchFamily="50" charset="-127"/>
            </a:endParaRPr>
          </a:p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rgbClr val="000000">
                    <a:lumMod val="65000"/>
                    <a:lumOff val="35000"/>
                  </a:srgbClr>
                </a:solidFill>
                <a:latin typeface="맑은 고딕"/>
                <a:ea typeface="맑은 고딕" pitchFamily="50" charset="-127"/>
              </a:rPr>
              <a:t>월리와 여자친구 구별 모델 개발</a:t>
            </a:r>
            <a:endParaRPr lang="en-US" altLang="ko-KR" sz="2000" b="1" dirty="0">
              <a:solidFill>
                <a:srgbClr val="000000">
                  <a:lumMod val="65000"/>
                  <a:lumOff val="35000"/>
                </a:srgbClr>
              </a:solidFill>
              <a:latin typeface="맑은 고딕"/>
              <a:ea typeface="맑은 고딕" pitchFamily="50" charset="-127"/>
            </a:endParaRPr>
          </a:p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rgbClr val="000000">
                    <a:lumMod val="65000"/>
                    <a:lumOff val="35000"/>
                  </a:srgbClr>
                </a:solidFill>
                <a:latin typeface="맑은 고딕"/>
                <a:ea typeface="맑은 고딕" pitchFamily="50" charset="-127"/>
              </a:rPr>
              <a:t>실습용 모델 개발</a:t>
            </a:r>
            <a:endParaRPr lang="en-US" altLang="ko-KR" sz="2000" b="1" dirty="0">
              <a:solidFill>
                <a:srgbClr val="000000">
                  <a:lumMod val="65000"/>
                  <a:lumOff val="35000"/>
                </a:srgbClr>
              </a:solidFill>
              <a:latin typeface="맑은 고딕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9064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D5CFE8EB-C1E7-F342-8032-D63F6533D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14" y="-107508"/>
            <a:ext cx="11669486" cy="6965508"/>
          </a:xfrm>
          <a:prstGeom prst="rect">
            <a:avLst/>
          </a:prstGeom>
        </p:spPr>
      </p:pic>
      <p:sp>
        <p:nvSpPr>
          <p:cNvPr id="4" name="Text Box 4">
            <a:extLst>
              <a:ext uri="{FF2B5EF4-FFF2-40B4-BE49-F238E27FC236}">
                <a16:creationId xmlns:a16="http://schemas.microsoft.com/office/drawing/2014/main" id="{C8C62E63-A496-9A41-A75E-A66BAD9FA159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522514" y="4667515"/>
            <a:ext cx="4849586" cy="171239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0000" tIns="46800" rIns="90000" bIns="46800">
            <a:spAutoFit/>
          </a:bodyPr>
          <a:lstStyle/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chemeClr val="bg1"/>
                </a:solidFill>
                <a:latin typeface="맑은 고딕"/>
                <a:ea typeface="맑은 고딕" pitchFamily="50" charset="-127"/>
              </a:rPr>
              <a:t>테스트 환경 적응 방법 찾기</a:t>
            </a:r>
          </a:p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chemeClr val="tx2">
                    <a:lumMod val="75000"/>
                  </a:schemeClr>
                </a:solidFill>
                <a:latin typeface="맑은 고딕"/>
                <a:ea typeface="맑은 고딕" pitchFamily="50" charset="-127"/>
              </a:rPr>
              <a:t>월리와 여자친구 구별 모델 개발</a:t>
            </a:r>
            <a:endParaRPr lang="en-US" altLang="ko-KR" sz="2000" b="1" dirty="0">
              <a:solidFill>
                <a:schemeClr val="tx2">
                  <a:lumMod val="75000"/>
                </a:schemeClr>
              </a:solidFill>
              <a:latin typeface="맑은 고딕"/>
              <a:ea typeface="맑은 고딕" pitchFamily="50" charset="-127"/>
            </a:endParaRPr>
          </a:p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chemeClr val="tx2">
                    <a:lumMod val="75000"/>
                  </a:schemeClr>
                </a:solidFill>
                <a:latin typeface="맑은 고딕"/>
                <a:ea typeface="맑은 고딕" pitchFamily="50" charset="-127"/>
              </a:rPr>
              <a:t>실습용 모델 개발</a:t>
            </a:r>
            <a:endParaRPr lang="en-US" altLang="ko-KR" sz="2000" b="1" dirty="0">
              <a:solidFill>
                <a:schemeClr val="tx2">
                  <a:lumMod val="75000"/>
                </a:schemeClr>
              </a:solidFill>
              <a:latin typeface="맑은 고딕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052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437A586-8349-3847-AE33-82147F85600C}"/>
              </a:ext>
            </a:extLst>
          </p:cNvPr>
          <p:cNvSpPr txBox="1"/>
          <p:nvPr/>
        </p:nvSpPr>
        <p:spPr>
          <a:xfrm>
            <a:off x="669407" y="224243"/>
            <a:ext cx="44614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1.</a:t>
            </a:r>
            <a:r>
              <a:rPr lang="ko-KR" altLang="en-US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ea typeface="맑은 고딕" pitchFamily="50" charset="-127"/>
              </a:rPr>
              <a:t>테스트 환경 적응 모델 개발</a:t>
            </a:r>
            <a:r>
              <a:rPr lang="en-US" altLang="ko-KR" sz="2400" b="1" dirty="0">
                <a:solidFill>
                  <a:schemeClr val="bg1"/>
                </a:solidFill>
                <a:ea typeface="맑은 고딕" pitchFamily="50" charset="-127"/>
              </a:rPr>
              <a:t> </a:t>
            </a:r>
          </a:p>
          <a:p>
            <a:endParaRPr lang="ko-KR" altLang="en-US" sz="240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함초롬바탕" panose="02030504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D32E1A-D21C-F249-B146-D0A9875EF942}"/>
              </a:ext>
            </a:extLst>
          </p:cNvPr>
          <p:cNvSpPr txBox="1"/>
          <p:nvPr/>
        </p:nvSpPr>
        <p:spPr>
          <a:xfrm>
            <a:off x="262512" y="1055240"/>
            <a:ext cx="11666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테스트 이미지들은 </a:t>
            </a:r>
            <a:r>
              <a:rPr kumimoji="1" lang="en-US" altLang="ko-KR" dirty="0"/>
              <a:t>1_10.jpg, 1_11.jpg</a:t>
            </a:r>
            <a:r>
              <a:rPr kumimoji="1" lang="ko-KR" altLang="en-US" dirty="0"/>
              <a:t> 두 가지로 각각 기본 이미지</a:t>
            </a:r>
            <a:r>
              <a:rPr kumimoji="1" lang="en-US" altLang="ko-KR" dirty="0"/>
              <a:t>,</a:t>
            </a:r>
            <a:r>
              <a:rPr kumimoji="1" lang="ko-KR" altLang="en-US" dirty="0"/>
              <a:t> 밝은 이미지</a:t>
            </a:r>
            <a:r>
              <a:rPr kumimoji="1" lang="en-US" altLang="ko-KR" dirty="0"/>
              <a:t>,</a:t>
            </a:r>
            <a:r>
              <a:rPr kumimoji="1" lang="ko-KR" altLang="en-US" dirty="0"/>
              <a:t> 어두운 이미지를 사용했습니다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3403D5-CA6B-694F-8A3D-F8604443E8D6}"/>
              </a:ext>
            </a:extLst>
          </p:cNvPr>
          <p:cNvSpPr txBox="1"/>
          <p:nvPr/>
        </p:nvSpPr>
        <p:spPr>
          <a:xfrm>
            <a:off x="1313124" y="1687553"/>
            <a:ext cx="2282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1_10.jpg </a:t>
            </a:r>
            <a:r>
              <a:rPr kumimoji="1" lang="ko-KR" altLang="en-US" dirty="0"/>
              <a:t>기본 이미지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04FF6A-EC77-8B47-BD89-E350F14E0424}"/>
              </a:ext>
            </a:extLst>
          </p:cNvPr>
          <p:cNvSpPr txBox="1"/>
          <p:nvPr/>
        </p:nvSpPr>
        <p:spPr>
          <a:xfrm>
            <a:off x="4278146" y="1687553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1_10.jpg </a:t>
            </a:r>
            <a:r>
              <a:rPr kumimoji="1" lang="ko-KR" altLang="en-US" dirty="0"/>
              <a:t>어두운 이미지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587FE391-4516-5D4A-88B0-051ED4784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800" y="2241551"/>
            <a:ext cx="1092200" cy="14605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C95F4D1D-5169-6040-87C6-1EBAADC0ED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7946" y="2241551"/>
            <a:ext cx="1092200" cy="146050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7D92958-8D07-0B48-8002-7085225136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9654" y="2241551"/>
            <a:ext cx="1092200" cy="14605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6F316EF-E9E3-B541-9C37-04F1E30DCAF4}"/>
              </a:ext>
            </a:extLst>
          </p:cNvPr>
          <p:cNvSpPr txBox="1"/>
          <p:nvPr/>
        </p:nvSpPr>
        <p:spPr>
          <a:xfrm>
            <a:off x="7589416" y="1687553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1_10.jpg </a:t>
            </a:r>
            <a:r>
              <a:rPr kumimoji="1" lang="ko-KR" altLang="en-US" dirty="0"/>
              <a:t>밝은 이미지</a:t>
            </a: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6DEC3452-39C5-F94C-9D08-E6461BB9B5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7945" y="4440197"/>
            <a:ext cx="1092200" cy="1460500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D4727330-ABA9-3D48-A627-A2250587FB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3800" y="4440197"/>
            <a:ext cx="1092200" cy="146050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8B4AFC49-1F2D-344E-A0D5-45B722C0DB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99654" y="4440197"/>
            <a:ext cx="1092200" cy="14605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B502EA4-09D5-5A49-937C-35C016CC6C29}"/>
              </a:ext>
            </a:extLst>
          </p:cNvPr>
          <p:cNvSpPr txBox="1"/>
          <p:nvPr/>
        </p:nvSpPr>
        <p:spPr>
          <a:xfrm>
            <a:off x="1313124" y="3980987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1_11.jpg </a:t>
            </a:r>
            <a:r>
              <a:rPr kumimoji="1" lang="ko-KR" altLang="en-US" dirty="0"/>
              <a:t>기본 이미지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9E8280-6938-C74E-AA8F-EFD8F2836BDC}"/>
              </a:ext>
            </a:extLst>
          </p:cNvPr>
          <p:cNvSpPr txBox="1"/>
          <p:nvPr/>
        </p:nvSpPr>
        <p:spPr>
          <a:xfrm>
            <a:off x="4278146" y="3980987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1_11.jpg </a:t>
            </a:r>
            <a:r>
              <a:rPr kumimoji="1" lang="ko-KR" altLang="en-US" dirty="0"/>
              <a:t>어두운 이미지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8A31DF8-92B9-2F45-B369-3290FEBDF06D}"/>
              </a:ext>
            </a:extLst>
          </p:cNvPr>
          <p:cNvSpPr txBox="1"/>
          <p:nvPr/>
        </p:nvSpPr>
        <p:spPr>
          <a:xfrm>
            <a:off x="7589416" y="3980987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1_11.jpg </a:t>
            </a:r>
            <a:r>
              <a:rPr kumimoji="1" lang="ko-KR" altLang="en-US" dirty="0"/>
              <a:t>밝은 이미지</a:t>
            </a:r>
          </a:p>
        </p:txBody>
      </p:sp>
    </p:spTree>
    <p:extLst>
      <p:ext uri="{BB962C8B-B14F-4D97-AF65-F5344CB8AC3E}">
        <p14:creationId xmlns:p14="http://schemas.microsoft.com/office/powerpoint/2010/main" val="129797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6A3610-2294-F641-802C-8BD678099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932" y="1700569"/>
            <a:ext cx="6479787" cy="41021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1575C-FD2E-624B-A936-C32D7ABC6185}"/>
              </a:ext>
            </a:extLst>
          </p:cNvPr>
          <p:cNvSpPr txBox="1"/>
          <p:nvPr/>
        </p:nvSpPr>
        <p:spPr>
          <a:xfrm>
            <a:off x="669407" y="224243"/>
            <a:ext cx="44614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1.</a:t>
            </a:r>
            <a:r>
              <a:rPr lang="ko-KR" altLang="en-US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ea typeface="맑은 고딕" pitchFamily="50" charset="-127"/>
              </a:rPr>
              <a:t>테스트 환경 적응 모델 개발</a:t>
            </a:r>
            <a:r>
              <a:rPr lang="en-US" altLang="ko-KR" sz="2400" b="1" dirty="0">
                <a:solidFill>
                  <a:schemeClr val="bg1"/>
                </a:solidFill>
                <a:ea typeface="맑은 고딕" pitchFamily="50" charset="-127"/>
              </a:rPr>
              <a:t> </a:t>
            </a:r>
          </a:p>
          <a:p>
            <a:endParaRPr lang="ko-KR" altLang="en-US" sz="240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함초롬바탕" panose="02030504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D82C98-C7AC-3542-A798-8B99415EEF1F}"/>
              </a:ext>
            </a:extLst>
          </p:cNvPr>
          <p:cNvSpPr txBox="1"/>
          <p:nvPr/>
        </p:nvSpPr>
        <p:spPr>
          <a:xfrm>
            <a:off x="262512" y="1055240"/>
            <a:ext cx="7228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입력 데이터의 월리 얼굴에만 </a:t>
            </a:r>
            <a:r>
              <a:rPr kumimoji="1" lang="en-US" altLang="ko-KR" dirty="0"/>
              <a:t>random_imgaug </a:t>
            </a:r>
            <a:r>
              <a:rPr kumimoji="1" lang="ko-KR" altLang="en-US" dirty="0"/>
              <a:t>함수를 적용했습니다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47C0EA-37CA-DC4F-97A8-A440A7906DB3}"/>
              </a:ext>
            </a:extLst>
          </p:cNvPr>
          <p:cNvSpPr txBox="1"/>
          <p:nvPr/>
        </p:nvSpPr>
        <p:spPr>
          <a:xfrm>
            <a:off x="7054535" y="2352908"/>
            <a:ext cx="53679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Imgaug</a:t>
            </a:r>
            <a:r>
              <a:rPr kumimoji="1" lang="ko-KR" altLang="en-US" dirty="0"/>
              <a:t>가 적용될 확률은 </a:t>
            </a:r>
            <a:r>
              <a:rPr kumimoji="1" lang="en-US" altLang="ko-KR" dirty="0"/>
              <a:t>0.1</a:t>
            </a:r>
            <a:r>
              <a:rPr kumimoji="1" lang="ko-KR" altLang="en-US" dirty="0"/>
              <a:t> 입니다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GaussianBlur</a:t>
            </a:r>
            <a:r>
              <a:rPr kumimoji="1" lang="ko-KR" altLang="en-US" dirty="0"/>
              <a:t> 흐림효과 추가</a:t>
            </a:r>
            <a:r>
              <a:rPr kumimoji="1"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Multiply </a:t>
            </a:r>
            <a:r>
              <a:rPr kumimoji="1" lang="ko-KR" altLang="en-US" dirty="0"/>
              <a:t>밝기 조절</a:t>
            </a:r>
            <a:r>
              <a:rPr kumimoji="1"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LinearContrast </a:t>
            </a:r>
            <a:r>
              <a:rPr kumimoji="1" lang="ko-KR" altLang="en-US" dirty="0"/>
              <a:t>대비 조절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3</a:t>
            </a:r>
            <a:r>
              <a:rPr kumimoji="1" lang="ko-KR" altLang="en-US" dirty="0"/>
              <a:t>개의 효과 중 </a:t>
            </a:r>
            <a:r>
              <a:rPr kumimoji="1" lang="en-US" altLang="ko-KR" dirty="0"/>
              <a:t>1~2</a:t>
            </a:r>
            <a:r>
              <a:rPr kumimoji="1" lang="ko-KR" altLang="en-US" dirty="0"/>
              <a:t>개의 효과만 적용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37098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437A586-8349-3847-AE33-82147F85600C}"/>
              </a:ext>
            </a:extLst>
          </p:cNvPr>
          <p:cNvSpPr txBox="1"/>
          <p:nvPr/>
        </p:nvSpPr>
        <p:spPr>
          <a:xfrm>
            <a:off x="669407" y="224243"/>
            <a:ext cx="44614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1.</a:t>
            </a:r>
            <a:r>
              <a:rPr lang="ko-KR" altLang="en-US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ea typeface="맑은 고딕" pitchFamily="50" charset="-127"/>
              </a:rPr>
              <a:t>테스트 환경 적응 모델 개발</a:t>
            </a:r>
            <a:r>
              <a:rPr lang="en-US" altLang="ko-KR" sz="2400" b="1" dirty="0">
                <a:solidFill>
                  <a:schemeClr val="bg1"/>
                </a:solidFill>
                <a:ea typeface="맑은 고딕" pitchFamily="50" charset="-127"/>
              </a:rPr>
              <a:t> </a:t>
            </a:r>
          </a:p>
          <a:p>
            <a:endParaRPr lang="ko-KR" altLang="en-US" sz="240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함초롬바탕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A1508E2-1B9A-3444-A926-DAE0E8202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55" y="4468636"/>
            <a:ext cx="1409700" cy="14986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D28F356-FE67-DF49-903D-702F4F454E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7264" y="4468636"/>
            <a:ext cx="1346200" cy="14986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EEB21E8-4BF7-D14C-A951-E521E993ED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0333" y="4468636"/>
            <a:ext cx="1244600" cy="1498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F2B077-255E-2C4A-B99A-4FEC1C3F07F6}"/>
              </a:ext>
            </a:extLst>
          </p:cNvPr>
          <p:cNvSpPr txBox="1"/>
          <p:nvPr/>
        </p:nvSpPr>
        <p:spPr>
          <a:xfrm>
            <a:off x="262512" y="1055240"/>
            <a:ext cx="772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모델</a:t>
            </a:r>
            <a:r>
              <a:rPr kumimoji="1" lang="en-US" altLang="ko-KR" dirty="0"/>
              <a:t>1</a:t>
            </a:r>
            <a:r>
              <a:rPr kumimoji="1" lang="ko-KR" altLang="en-US" dirty="0"/>
              <a:t>은 월리 얼굴에 </a:t>
            </a:r>
            <a:r>
              <a:rPr kumimoji="1" lang="en-US" altLang="ko-KR" dirty="0"/>
              <a:t>imgaug</a:t>
            </a:r>
            <a:r>
              <a:rPr kumimoji="1" lang="ko-KR" altLang="en-US" dirty="0"/>
              <a:t>를 적용한 모델로 입력 데이터와 결과입니다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7FCBB3-C3C8-5645-96B7-FEFF27EB5A46}"/>
              </a:ext>
            </a:extLst>
          </p:cNvPr>
          <p:cNvSpPr txBox="1"/>
          <p:nvPr/>
        </p:nvSpPr>
        <p:spPr>
          <a:xfrm>
            <a:off x="1217805" y="1877233"/>
            <a:ext cx="2896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입력 데이터</a:t>
            </a:r>
            <a:r>
              <a:rPr kumimoji="1" lang="en-US" altLang="ko-KR" dirty="0"/>
              <a:t> shape(36, 36)</a:t>
            </a:r>
            <a:endParaRPr kumimoji="1" lang="ko-KR" altLang="en-US" dirty="0"/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272B508B-9BD8-E241-A02F-18EEC3DDCC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5798698"/>
              </p:ext>
            </p:extLst>
          </p:nvPr>
        </p:nvGraphicFramePr>
        <p:xfrm>
          <a:off x="5392015" y="2565034"/>
          <a:ext cx="6034048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508512">
                  <a:extLst>
                    <a:ext uri="{9D8B030D-6E8A-4147-A177-3AD203B41FA5}">
                      <a16:colId xmlns:a16="http://schemas.microsoft.com/office/drawing/2014/main" val="783290069"/>
                    </a:ext>
                  </a:extLst>
                </a:gridCol>
                <a:gridCol w="1508512">
                  <a:extLst>
                    <a:ext uri="{9D8B030D-6E8A-4147-A177-3AD203B41FA5}">
                      <a16:colId xmlns:a16="http://schemas.microsoft.com/office/drawing/2014/main" val="679132612"/>
                    </a:ext>
                  </a:extLst>
                </a:gridCol>
                <a:gridCol w="1508512">
                  <a:extLst>
                    <a:ext uri="{9D8B030D-6E8A-4147-A177-3AD203B41FA5}">
                      <a16:colId xmlns:a16="http://schemas.microsoft.com/office/drawing/2014/main" val="1370321404"/>
                    </a:ext>
                  </a:extLst>
                </a:gridCol>
                <a:gridCol w="1508512">
                  <a:extLst>
                    <a:ext uri="{9D8B030D-6E8A-4147-A177-3AD203B41FA5}">
                      <a16:colId xmlns:a16="http://schemas.microsoft.com/office/drawing/2014/main" val="1888658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테스트 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밝기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월리 발견 여부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여친 발견 여부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016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1_10.jpg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기본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336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1_10.jpg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어두움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8396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1_10.jpg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밝음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793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1_11.jpg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기본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478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1_11.jpg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어두움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161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1_11.jpg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밝음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0158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B0DA86F-4742-BE46-8BFD-ED389EFEF256}"/>
              </a:ext>
            </a:extLst>
          </p:cNvPr>
          <p:cNvSpPr txBox="1"/>
          <p:nvPr/>
        </p:nvSpPr>
        <p:spPr>
          <a:xfrm>
            <a:off x="7791462" y="189574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모델 결과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FF1DD6E-2FBB-E14D-918A-DD63EB2257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2233" y="2584654"/>
            <a:ext cx="660400" cy="7239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3F0D34F-A071-8744-B076-60FE15EB02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0007" y="2616200"/>
            <a:ext cx="609600" cy="812800"/>
          </a:xfrm>
          <a:prstGeom prst="rect">
            <a:avLst/>
          </a:prstGeom>
        </p:spPr>
      </p:pic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34F8F5CD-CC90-C14E-89A1-653647B89207}"/>
              </a:ext>
            </a:extLst>
          </p:cNvPr>
          <p:cNvSpPr/>
          <p:nvPr/>
        </p:nvSpPr>
        <p:spPr>
          <a:xfrm>
            <a:off x="512956" y="2408663"/>
            <a:ext cx="4137103" cy="115972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9C28FD77-322A-6E49-9622-503723911D73}"/>
              </a:ext>
            </a:extLst>
          </p:cNvPr>
          <p:cNvSpPr/>
          <p:nvPr/>
        </p:nvSpPr>
        <p:spPr>
          <a:xfrm>
            <a:off x="512955" y="4284228"/>
            <a:ext cx="4137103" cy="1719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5B1F31-8F13-AF41-AF1D-120A74865A4A}"/>
              </a:ext>
            </a:extLst>
          </p:cNvPr>
          <p:cNvSpPr txBox="1"/>
          <p:nvPr/>
        </p:nvSpPr>
        <p:spPr>
          <a:xfrm>
            <a:off x="512955" y="2699434"/>
            <a:ext cx="1064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Imgaug </a:t>
            </a:r>
          </a:p>
          <a:p>
            <a:pPr algn="ctr"/>
            <a:r>
              <a:rPr kumimoji="1" lang="ko-KR" altLang="en-US" dirty="0"/>
              <a:t>적용</a:t>
            </a: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328979CD-FA00-1245-A1BB-F82F4D57A9BF}"/>
              </a:ext>
            </a:extLst>
          </p:cNvPr>
          <p:cNvCxnSpPr>
            <a:cxnSpLocks/>
          </p:cNvCxnSpPr>
          <p:nvPr/>
        </p:nvCxnSpPr>
        <p:spPr>
          <a:xfrm>
            <a:off x="1635182" y="2408663"/>
            <a:ext cx="0" cy="11597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491A1378-3AF7-E043-A187-6636F97A2F9D}"/>
              </a:ext>
            </a:extLst>
          </p:cNvPr>
          <p:cNvCxnSpPr>
            <a:stCxn id="16" idx="2"/>
            <a:endCxn id="18" idx="0"/>
          </p:cNvCxnSpPr>
          <p:nvPr/>
        </p:nvCxnSpPr>
        <p:spPr>
          <a:xfrm flipH="1">
            <a:off x="2581507" y="3568390"/>
            <a:ext cx="1" cy="715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1C82ED7-B9D8-B34E-9152-F0B5826181C9}"/>
              </a:ext>
            </a:extLst>
          </p:cNvPr>
          <p:cNvSpPr txBox="1"/>
          <p:nvPr/>
        </p:nvSpPr>
        <p:spPr>
          <a:xfrm>
            <a:off x="2581506" y="3730488"/>
            <a:ext cx="2494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TightFarceProvider(TFP)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7611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437A586-8349-3847-AE33-82147F85600C}"/>
              </a:ext>
            </a:extLst>
          </p:cNvPr>
          <p:cNvSpPr txBox="1"/>
          <p:nvPr/>
        </p:nvSpPr>
        <p:spPr>
          <a:xfrm>
            <a:off x="669407" y="224243"/>
            <a:ext cx="44614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1.</a:t>
            </a:r>
            <a:r>
              <a:rPr lang="ko-KR" altLang="en-US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ea typeface="맑은 고딕" pitchFamily="50" charset="-127"/>
              </a:rPr>
              <a:t>테스트 환경 적응 모델 개발</a:t>
            </a:r>
            <a:r>
              <a:rPr lang="en-US" altLang="ko-KR" sz="2400" b="1" dirty="0">
                <a:solidFill>
                  <a:schemeClr val="bg1"/>
                </a:solidFill>
                <a:ea typeface="맑은 고딕" pitchFamily="50" charset="-127"/>
              </a:rPr>
              <a:t> </a:t>
            </a:r>
          </a:p>
          <a:p>
            <a:endParaRPr lang="ko-KR" altLang="en-US" sz="240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함초롬바탕" panose="02030504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F2B077-255E-2C4A-B99A-4FEC1C3F07F6}"/>
              </a:ext>
            </a:extLst>
          </p:cNvPr>
          <p:cNvSpPr txBox="1"/>
          <p:nvPr/>
        </p:nvSpPr>
        <p:spPr>
          <a:xfrm>
            <a:off x="262512" y="1055240"/>
            <a:ext cx="14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모델</a:t>
            </a:r>
            <a:r>
              <a:rPr kumimoji="1" lang="en-US" altLang="ko-KR" dirty="0"/>
              <a:t>1</a:t>
            </a:r>
            <a:r>
              <a:rPr kumimoji="1" lang="ko-KR" altLang="en-US" dirty="0"/>
              <a:t>의 정리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4C8C60-F9EE-A249-9104-F80F02447101}"/>
              </a:ext>
            </a:extLst>
          </p:cNvPr>
          <p:cNvSpPr txBox="1"/>
          <p:nvPr/>
        </p:nvSpPr>
        <p:spPr>
          <a:xfrm>
            <a:off x="262512" y="2070903"/>
            <a:ext cx="110448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ko-KR" altLang="en-US" dirty="0"/>
              <a:t>기본 테스트 이미지뿐만 아니라 밝은 상태의 테스트 이미지에서도 성능을 보였습니다</a:t>
            </a:r>
            <a:r>
              <a:rPr kumimoji="1"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kumimoji="1" lang="en-US" altLang="ko-KR" dirty="0"/>
          </a:p>
          <a:p>
            <a:pPr marL="342900" indent="-342900">
              <a:buFont typeface="+mj-lt"/>
              <a:buAutoNum type="arabicPeriod"/>
            </a:pPr>
            <a:endParaRPr kumimoji="1" lang="en-US" altLang="ko-KR" dirty="0"/>
          </a:p>
          <a:p>
            <a:pPr marL="342900" indent="-342900">
              <a:buFont typeface="+mj-lt"/>
              <a:buAutoNum type="arabicPeriod"/>
            </a:pPr>
            <a:r>
              <a:rPr kumimoji="1" lang="ko-KR" altLang="en-US" dirty="0"/>
              <a:t>하지만 일부 환경에서는 월리 얼굴에만 </a:t>
            </a:r>
            <a:r>
              <a:rPr kumimoji="1" lang="en-US" altLang="ko-KR" dirty="0"/>
              <a:t>imgaug</a:t>
            </a:r>
            <a:r>
              <a:rPr kumimoji="1" lang="ko-KR" altLang="en-US" dirty="0"/>
              <a:t>를 적용한 모델이 기존의 모델보다 더 성능이 떨어지는 것이 보입니다</a:t>
            </a:r>
            <a:r>
              <a:rPr kumimoji="1"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kumimoji="1" lang="en-US" altLang="ko-KR" dirty="0"/>
          </a:p>
          <a:p>
            <a:pPr marL="342900" indent="-342900">
              <a:buFont typeface="+mj-lt"/>
              <a:buAutoNum type="arabicPeriod"/>
            </a:pPr>
            <a:endParaRPr kumimoji="1" lang="en-US" altLang="ko-KR" dirty="0"/>
          </a:p>
          <a:p>
            <a:pPr marL="342900" indent="-342900">
              <a:buFont typeface="+mj-lt"/>
              <a:buAutoNum type="arabicPeriod"/>
            </a:pPr>
            <a:r>
              <a:rPr kumimoji="1" lang="ko-KR" altLang="en-US" dirty="0"/>
              <a:t>모델의 성능이 가장 좋게 나오는 </a:t>
            </a:r>
            <a:r>
              <a:rPr kumimoji="1" lang="en-US" altLang="ko-KR" dirty="0"/>
              <a:t>imgaug</a:t>
            </a:r>
            <a:r>
              <a:rPr kumimoji="1" lang="ko-KR" altLang="en-US" dirty="0"/>
              <a:t>의 하이퍼파라미터를 찾아야 합니다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133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D5CFE8EB-C1E7-F342-8032-D63F6533D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14" y="-107508"/>
            <a:ext cx="11669486" cy="6965508"/>
          </a:xfrm>
          <a:prstGeom prst="rect">
            <a:avLst/>
          </a:prstGeom>
        </p:spPr>
      </p:pic>
      <p:sp>
        <p:nvSpPr>
          <p:cNvPr id="5" name="Text Box 4">
            <a:extLst>
              <a:ext uri="{FF2B5EF4-FFF2-40B4-BE49-F238E27FC236}">
                <a16:creationId xmlns:a16="http://schemas.microsoft.com/office/drawing/2014/main" id="{E1E45F0B-F932-094E-9C2F-AF2CEB111E18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522514" y="4667515"/>
            <a:ext cx="4849586" cy="171239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0000" tIns="46800" rIns="90000" bIns="46800">
            <a:spAutoFit/>
          </a:bodyPr>
          <a:lstStyle/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rgbClr val="334050"/>
                </a:solidFill>
                <a:latin typeface="맑은 고딕"/>
                <a:ea typeface="맑은 고딕" pitchFamily="50" charset="-127"/>
              </a:rPr>
              <a:t>테스트 환경 적응 방법 찾기</a:t>
            </a:r>
          </a:p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chemeClr val="bg1"/>
                </a:solidFill>
                <a:latin typeface="맑은 고딕"/>
                <a:ea typeface="맑은 고딕" pitchFamily="50" charset="-127"/>
              </a:rPr>
              <a:t>월리와 여자친구 구별 모델 개발</a:t>
            </a:r>
            <a:endParaRPr lang="en-US" altLang="ko-KR" sz="2000" b="1" dirty="0">
              <a:solidFill>
                <a:schemeClr val="bg1"/>
              </a:solidFill>
              <a:latin typeface="맑은 고딕"/>
              <a:ea typeface="맑은 고딕" pitchFamily="50" charset="-127"/>
            </a:endParaRPr>
          </a:p>
          <a:p>
            <a:pPr marL="514350" indent="-514350" latinLnBrk="0">
              <a:lnSpc>
                <a:spcPct val="130000"/>
              </a:lnSpc>
              <a:spcBef>
                <a:spcPct val="500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ko-KR" altLang="en-US" sz="2000" b="1" dirty="0">
                <a:solidFill>
                  <a:schemeClr val="tx2">
                    <a:lumMod val="75000"/>
                  </a:schemeClr>
                </a:solidFill>
                <a:latin typeface="맑은 고딕"/>
                <a:ea typeface="맑은 고딕" pitchFamily="50" charset="-127"/>
              </a:rPr>
              <a:t>실습용 모델 개발</a:t>
            </a:r>
            <a:endParaRPr lang="en-US" altLang="ko-KR" sz="2000" b="1" dirty="0">
              <a:solidFill>
                <a:schemeClr val="tx2">
                  <a:lumMod val="75000"/>
                </a:schemeClr>
              </a:solidFill>
              <a:latin typeface="맑은 고딕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7445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CF2B077-255E-2C4A-B99A-4FEC1C3F07F6}"/>
              </a:ext>
            </a:extLst>
          </p:cNvPr>
          <p:cNvSpPr txBox="1"/>
          <p:nvPr/>
        </p:nvSpPr>
        <p:spPr>
          <a:xfrm>
            <a:off x="262512" y="1055240"/>
            <a:ext cx="116124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모델</a:t>
            </a:r>
            <a:r>
              <a:rPr kumimoji="1" lang="en-US" altLang="ko-KR" dirty="0"/>
              <a:t>2</a:t>
            </a:r>
            <a:r>
              <a:rPr kumimoji="1" lang="ko-KR" altLang="en-US" dirty="0"/>
              <a:t>는 다른 모델을 실험한 결과 월리와 여자친구의 동일한 점인 빨간 모자 특성을 크게 따라간다고 생각하여</a:t>
            </a:r>
            <a:endParaRPr kumimoji="1" lang="en-US" altLang="ko-KR" dirty="0"/>
          </a:p>
          <a:p>
            <a:r>
              <a:rPr kumimoji="1" lang="ko-KR" altLang="en-US" dirty="0"/>
              <a:t>얼굴만 다시 학습시킨 모델입니다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7FCBB3-C3C8-5645-96B7-FEFF27EB5A46}"/>
              </a:ext>
            </a:extLst>
          </p:cNvPr>
          <p:cNvSpPr txBox="1"/>
          <p:nvPr/>
        </p:nvSpPr>
        <p:spPr>
          <a:xfrm>
            <a:off x="1217805" y="1877233"/>
            <a:ext cx="2896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입력 데이터</a:t>
            </a:r>
            <a:r>
              <a:rPr kumimoji="1" lang="en-US" altLang="ko-KR" dirty="0"/>
              <a:t> shape(19, 19)</a:t>
            </a:r>
            <a:endParaRPr kumimoji="1" lang="ko-KR" altLang="en-US" dirty="0"/>
          </a:p>
        </p:txBody>
      </p: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272B508B-9BD8-E241-A02F-18EEC3DDCC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6921798"/>
              </p:ext>
            </p:extLst>
          </p:nvPr>
        </p:nvGraphicFramePr>
        <p:xfrm>
          <a:off x="5392015" y="2565034"/>
          <a:ext cx="6034048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508512">
                  <a:extLst>
                    <a:ext uri="{9D8B030D-6E8A-4147-A177-3AD203B41FA5}">
                      <a16:colId xmlns:a16="http://schemas.microsoft.com/office/drawing/2014/main" val="783290069"/>
                    </a:ext>
                  </a:extLst>
                </a:gridCol>
                <a:gridCol w="1508512">
                  <a:extLst>
                    <a:ext uri="{9D8B030D-6E8A-4147-A177-3AD203B41FA5}">
                      <a16:colId xmlns:a16="http://schemas.microsoft.com/office/drawing/2014/main" val="679132612"/>
                    </a:ext>
                  </a:extLst>
                </a:gridCol>
                <a:gridCol w="1508512">
                  <a:extLst>
                    <a:ext uri="{9D8B030D-6E8A-4147-A177-3AD203B41FA5}">
                      <a16:colId xmlns:a16="http://schemas.microsoft.com/office/drawing/2014/main" val="1370321404"/>
                    </a:ext>
                  </a:extLst>
                </a:gridCol>
                <a:gridCol w="1508512">
                  <a:extLst>
                    <a:ext uri="{9D8B030D-6E8A-4147-A177-3AD203B41FA5}">
                      <a16:colId xmlns:a16="http://schemas.microsoft.com/office/drawing/2014/main" val="1888658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테스트 이미지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밝기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월리 발견 여부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여친 발견 여부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016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1_10.jpg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기본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336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1_10.jpg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어두움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8396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1_10.jpg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밝음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793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1_11.jpg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기본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1478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1_11.jpg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어두움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161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1_11.jpg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밝음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0158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B0DA86F-4742-BE46-8BFD-ED389EFEF256}"/>
              </a:ext>
            </a:extLst>
          </p:cNvPr>
          <p:cNvSpPr txBox="1"/>
          <p:nvPr/>
        </p:nvSpPr>
        <p:spPr>
          <a:xfrm>
            <a:off x="7791462" y="189574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모델 결과</a:t>
            </a:r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34F8F5CD-CC90-C14E-89A1-653647B89207}"/>
              </a:ext>
            </a:extLst>
          </p:cNvPr>
          <p:cNvSpPr/>
          <p:nvPr/>
        </p:nvSpPr>
        <p:spPr>
          <a:xfrm>
            <a:off x="512956" y="2408663"/>
            <a:ext cx="4137103" cy="115972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9C28FD77-322A-6E49-9622-503723911D73}"/>
              </a:ext>
            </a:extLst>
          </p:cNvPr>
          <p:cNvSpPr/>
          <p:nvPr/>
        </p:nvSpPr>
        <p:spPr>
          <a:xfrm>
            <a:off x="512955" y="4284228"/>
            <a:ext cx="4137103" cy="17192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5B1F31-8F13-AF41-AF1D-120A74865A4A}"/>
              </a:ext>
            </a:extLst>
          </p:cNvPr>
          <p:cNvSpPr txBox="1"/>
          <p:nvPr/>
        </p:nvSpPr>
        <p:spPr>
          <a:xfrm>
            <a:off x="512955" y="2699434"/>
            <a:ext cx="1064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Imgaug </a:t>
            </a:r>
          </a:p>
          <a:p>
            <a:pPr algn="ctr"/>
            <a:r>
              <a:rPr kumimoji="1" lang="ko-KR" altLang="en-US" dirty="0"/>
              <a:t>적용</a:t>
            </a: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328979CD-FA00-1245-A1BB-F82F4D57A9BF}"/>
              </a:ext>
            </a:extLst>
          </p:cNvPr>
          <p:cNvCxnSpPr>
            <a:cxnSpLocks/>
          </p:cNvCxnSpPr>
          <p:nvPr/>
        </p:nvCxnSpPr>
        <p:spPr>
          <a:xfrm>
            <a:off x="1635182" y="2408663"/>
            <a:ext cx="0" cy="11597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491A1378-3AF7-E043-A187-6636F97A2F9D}"/>
              </a:ext>
            </a:extLst>
          </p:cNvPr>
          <p:cNvCxnSpPr>
            <a:stCxn id="16" idx="2"/>
            <a:endCxn id="18" idx="0"/>
          </p:cNvCxnSpPr>
          <p:nvPr/>
        </p:nvCxnSpPr>
        <p:spPr>
          <a:xfrm flipH="1">
            <a:off x="2581507" y="3568390"/>
            <a:ext cx="1" cy="715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1C82ED7-B9D8-B34E-9152-F0B5826181C9}"/>
              </a:ext>
            </a:extLst>
          </p:cNvPr>
          <p:cNvSpPr txBox="1"/>
          <p:nvPr/>
        </p:nvSpPr>
        <p:spPr>
          <a:xfrm>
            <a:off x="2581506" y="3730488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TFP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2930C59-B62E-BA4F-95FE-6EFCFE1DD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626" y="2626577"/>
            <a:ext cx="698500" cy="7239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95C53C4-9C45-9C4D-A0B8-3328CB18AC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3713" y="2640034"/>
            <a:ext cx="393700" cy="6604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9B80ECD-FE9D-C248-AAE3-BC3D14CDC1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6082" y="4468636"/>
            <a:ext cx="838200" cy="11049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5444531-F92C-1246-8ADD-4DC6150EAF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6962" y="4462286"/>
            <a:ext cx="939800" cy="11176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F75A818-3536-2A4D-9C4F-8A6591F6FC45}"/>
              </a:ext>
            </a:extLst>
          </p:cNvPr>
          <p:cNvSpPr txBox="1"/>
          <p:nvPr/>
        </p:nvSpPr>
        <p:spPr>
          <a:xfrm>
            <a:off x="669407" y="224243"/>
            <a:ext cx="49680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2.</a:t>
            </a:r>
            <a:r>
              <a:rPr lang="ko-KR" altLang="en-US" sz="2400" dirty="0"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함초롬바탕" panose="02030504000101010101" pitchFamily="18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함초롬바탕" panose="02030504000101010101" pitchFamily="18" charset="-127"/>
              </a:rPr>
              <a:t>월리와 여자친구 구별 모델 개발</a:t>
            </a:r>
            <a:endParaRPr lang="en-US" altLang="ko-KR" sz="2400" b="1" dirty="0">
              <a:solidFill>
                <a:schemeClr val="bg1"/>
              </a:solidFill>
              <a:ea typeface="맑은 고딕" pitchFamily="50" charset="-127"/>
            </a:endParaRPr>
          </a:p>
          <a:p>
            <a:endParaRPr lang="ko-KR" altLang="en-US" sz="240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함초롬바탕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174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7"/>
    </mc:Choice>
    <mc:Fallback xmlns="">
      <p:transition spd="slow" advTm="687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8789</TotalTime>
  <Words>737</Words>
  <Application>Microsoft Macintosh PowerPoint</Application>
  <PresentationFormat>와이드스크린</PresentationFormat>
  <Paragraphs>203</Paragraphs>
  <Slides>17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굴림</vt:lpstr>
      <vt:lpstr>맑은 고딕</vt:lpstr>
      <vt:lpstr>NanumSquareOTF</vt:lpstr>
      <vt:lpstr>NanumSquareOTF ExtraBold</vt:lpstr>
      <vt:lpstr>NanumSquareOTF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퍼블릭 에이아이</cp:lastModifiedBy>
  <cp:revision>396</cp:revision>
  <cp:lastPrinted>2019-10-29T05:10:58Z</cp:lastPrinted>
  <dcterms:created xsi:type="dcterms:W3CDTF">2019-05-29T12:08:29Z</dcterms:created>
  <dcterms:modified xsi:type="dcterms:W3CDTF">2021-02-23T04:02:17Z</dcterms:modified>
</cp:coreProperties>
</file>